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hZPhja182wj9n54PcSZPsUBKdF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DEB1460-555D-4566-A967-4BAAF12A73B3}">
  <a:tblStyle styleId="{5DEB1460-555D-4566-A967-4BAAF12A73B3}" styleName="Table_0">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9EFF7"/>
          </a:solidFill>
        </a:fill>
      </a:tcStyle>
    </a:band1H>
    <a:band2H>
      <a:tcTxStyle/>
    </a:band2H>
    <a:band1V>
      <a:tcTxStyle/>
      <a:tcStyle>
        <a:fill>
          <a:solidFill>
            <a:srgbClr val="E9EFF7"/>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rial"/>
          <a:ea typeface="Arial"/>
          <a:cs typeface="Arial"/>
        </a:font>
        <a:schemeClr val="lt1"/>
      </a:tcTxStyle>
      <a:tcStyle>
        <a:fill>
          <a:solidFill>
            <a:schemeClr val="accent1"/>
          </a:solidFill>
        </a:fill>
      </a:tcStyle>
    </a:firstRow>
    <a:neCell>
      <a:tcTxStyle/>
    </a:neCell>
    <a:nwCell>
      <a:tcTxStyle/>
    </a:nwCell>
  </a:tblStyle>
  <a:tblStyle styleId="{63D57096-4237-4BF3-9F4A-46C6D9AB6F56}"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50" lIns="93150" spcFirstLastPara="1" rIns="93150" wrap="square" tIns="465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50" lIns="93150" spcFirstLastPara="1" rIns="93150" wrap="square" tIns="465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50" lIns="93150" spcFirstLastPara="1" rIns="93150" wrap="square" tIns="465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b14496d86b_2_6:notes"/>
          <p:cNvSpPr txBox="1"/>
          <p:nvPr>
            <p:ph idx="1" type="body"/>
          </p:nvPr>
        </p:nvSpPr>
        <p:spPr>
          <a:xfrm>
            <a:off x="701040" y="4473892"/>
            <a:ext cx="5608200" cy="3660600"/>
          </a:xfrm>
          <a:prstGeom prst="rect">
            <a:avLst/>
          </a:prstGeom>
          <a:noFill/>
          <a:ln>
            <a:noFill/>
          </a:ln>
        </p:spPr>
        <p:txBody>
          <a:bodyPr anchorCtr="0" anchor="t" bIns="46550" lIns="93150" spcFirstLastPara="1" rIns="93150" wrap="square" tIns="46550">
            <a:noAutofit/>
          </a:bodyPr>
          <a:lstStyle/>
          <a:p>
            <a:pPr indent="0" lvl="0" marL="0" marR="0" rtl="0" algn="l">
              <a:lnSpc>
                <a:spcPct val="100000"/>
              </a:lnSpc>
              <a:spcBef>
                <a:spcPts val="0"/>
              </a:spcBef>
              <a:spcAft>
                <a:spcPts val="0"/>
              </a:spcAft>
              <a:buClr>
                <a:srgbClr val="000000"/>
              </a:buClr>
              <a:buSzPts val="1400"/>
              <a:buFont typeface="Arial"/>
              <a:buNone/>
            </a:pPr>
            <a:r>
              <a:rPr lang="en-US"/>
              <a:t>Alycia S. to discuss ‘River’ illustration-Then introduce Jennifer (VP of Population Health) to open </a:t>
            </a:r>
            <a:endParaRPr b="0" i="0" sz="1200" u="none" cap="none" strike="noStrike">
              <a:solidFill>
                <a:schemeClr val="dk1"/>
              </a:solidFill>
              <a:latin typeface="Calibri"/>
              <a:ea typeface="Calibri"/>
              <a:cs typeface="Calibri"/>
              <a:sym typeface="Calibri"/>
            </a:endParaRPr>
          </a:p>
        </p:txBody>
      </p:sp>
      <p:sp>
        <p:nvSpPr>
          <p:cNvPr id="92" name="Google Shape;92;gb14496d86b_2_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b14496d86b_2_6:notes"/>
          <p:cNvSpPr txBox="1"/>
          <p:nvPr>
            <p:ph idx="10" type="dt"/>
          </p:nvPr>
        </p:nvSpPr>
        <p:spPr>
          <a:xfrm>
            <a:off x="3970938" y="0"/>
            <a:ext cx="3037800" cy="466500"/>
          </a:xfrm>
          <a:prstGeom prst="rect">
            <a:avLst/>
          </a:prstGeom>
          <a:noFill/>
          <a:ln>
            <a:noFill/>
          </a:ln>
        </p:spPr>
        <p:txBody>
          <a:bodyPr anchorCtr="0" anchor="t"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r>
              <a:rPr lang="en-US"/>
              <a:t>2020</a:t>
            </a:r>
            <a:endParaRPr/>
          </a:p>
        </p:txBody>
      </p:sp>
      <p:sp>
        <p:nvSpPr>
          <p:cNvPr id="94" name="Google Shape;94;gb14496d86b_2_6:notes"/>
          <p:cNvSpPr txBox="1"/>
          <p:nvPr>
            <p:ph idx="3" type="hdr"/>
          </p:nvPr>
        </p:nvSpPr>
        <p:spPr>
          <a:xfrm>
            <a:off x="0" y="0"/>
            <a:ext cx="3037800" cy="466500"/>
          </a:xfrm>
          <a:prstGeom prst="rect">
            <a:avLst/>
          </a:prstGeom>
          <a:noFill/>
          <a:ln>
            <a:noFill/>
          </a:ln>
        </p:spPr>
        <p:txBody>
          <a:bodyPr anchorCtr="0" anchor="t" bIns="46550" lIns="93150" spcFirstLastPara="1" rIns="93150" wrap="square" tIns="46550">
            <a:noAutofit/>
          </a:bodyPr>
          <a:lstStyle/>
          <a:p>
            <a:pPr indent="0" lvl="0" marL="0" marR="0" rtl="0" algn="l">
              <a:lnSpc>
                <a:spcPct val="100000"/>
              </a:lnSpc>
              <a:spcBef>
                <a:spcPts val="0"/>
              </a:spcBef>
              <a:spcAft>
                <a:spcPts val="0"/>
              </a:spcAft>
              <a:buClr>
                <a:srgbClr val="000000"/>
              </a:buClr>
              <a:buSzPts val="1400"/>
              <a:buFont typeface="Arial"/>
              <a:buNone/>
            </a:pPr>
            <a:r>
              <a:rPr lang="en-US"/>
              <a:t>Clifford Beers - InCK Initiative - CHO Overview</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b14496d86b_2_876:notes"/>
          <p:cNvSpPr txBox="1"/>
          <p:nvPr>
            <p:ph idx="1" type="body"/>
          </p:nvPr>
        </p:nvSpPr>
        <p:spPr>
          <a:xfrm>
            <a:off x="701040" y="4473893"/>
            <a:ext cx="5608200" cy="3660600"/>
          </a:xfrm>
          <a:prstGeom prst="rect">
            <a:avLst/>
          </a:prstGeom>
          <a:noFill/>
          <a:ln>
            <a:noFill/>
          </a:ln>
        </p:spPr>
        <p:txBody>
          <a:bodyPr anchorCtr="0" anchor="t" bIns="46550" lIns="93150" spcFirstLastPara="1" rIns="93150" wrap="square" tIns="4655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Assigned to – Seth. (</a:t>
            </a:r>
            <a:r>
              <a:rPr b="1" lang="en-US"/>
              <a:t>Bill to introduce Seth)</a:t>
            </a:r>
            <a:endParaRPr b="1"/>
          </a:p>
          <a:p>
            <a:pPr indent="0" lvl="0" marL="0" marR="0" rtl="0" algn="l">
              <a:lnSpc>
                <a:spcPct val="100000"/>
              </a:lnSpc>
              <a:spcBef>
                <a:spcPts val="0"/>
              </a:spcBef>
              <a:spcAft>
                <a:spcPts val="0"/>
              </a:spcAft>
              <a:buClr>
                <a:srgbClr val="000000"/>
              </a:buClr>
              <a:buSzPts val="1400"/>
              <a:buFont typeface="Arial"/>
              <a:buNone/>
            </a:pPr>
            <a:r>
              <a:rPr b="1" lang="en-US"/>
              <a:t>Seth then to introduce Alice Corrigan</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rPr b="1" lang="en-US"/>
              <a:t>Transition to Introduce Bill Halsey, DSS</a:t>
            </a:r>
            <a:endParaRPr b="1"/>
          </a:p>
          <a:p>
            <a:pPr indent="0" lvl="0" marL="0" marR="0" rtl="0" algn="l">
              <a:lnSpc>
                <a:spcPct val="100000"/>
              </a:lnSpc>
              <a:spcBef>
                <a:spcPts val="0"/>
              </a:spcBef>
              <a:spcAft>
                <a:spcPts val="0"/>
              </a:spcAft>
              <a:buClr>
                <a:srgbClr val="000000"/>
              </a:buClr>
              <a:buSzPts val="1400"/>
              <a:buFont typeface="Calibri"/>
              <a:buNone/>
            </a:pPr>
            <a:r>
              <a:t/>
            </a:r>
            <a:endParaRPr b="1"/>
          </a:p>
          <a:p>
            <a:pPr indent="0" lvl="0" marL="0" marR="0" rtl="0" algn="l">
              <a:lnSpc>
                <a:spcPct val="100000"/>
              </a:lnSpc>
              <a:spcBef>
                <a:spcPts val="0"/>
              </a:spcBef>
              <a:spcAft>
                <a:spcPts val="0"/>
              </a:spcAft>
              <a:buClr>
                <a:srgbClr val="000000"/>
              </a:buClr>
              <a:buSzPts val="1400"/>
              <a:buFont typeface="Calibri"/>
              <a:buNone/>
            </a:pPr>
            <a:r>
              <a:t/>
            </a:r>
            <a:endParaRPr b="0" i="0" sz="1200" u="none" cap="none" strike="noStrike">
              <a:solidFill>
                <a:schemeClr val="dk1"/>
              </a:solidFill>
              <a:latin typeface="Calibri"/>
              <a:ea typeface="Calibri"/>
              <a:cs typeface="Calibri"/>
              <a:sym typeface="Calibri"/>
            </a:endParaRPr>
          </a:p>
          <a:p>
            <a:pPr indent="-82550" lvl="0" marL="171450" marR="0" rtl="0" algn="l">
              <a:lnSpc>
                <a:spcPct val="100000"/>
              </a:lnSpc>
              <a:spcBef>
                <a:spcPts val="0"/>
              </a:spcBef>
              <a:spcAft>
                <a:spcPts val="0"/>
              </a:spcAft>
              <a:buClr>
                <a:srgbClr val="000000"/>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27" name="Google Shape;227;gb14496d86b_2_87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31:notes"/>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p>
            <a:pPr indent="0" lvl="0" marL="0" marR="0" rtl="0" algn="l">
              <a:lnSpc>
                <a:spcPct val="100000"/>
              </a:lnSpc>
              <a:spcBef>
                <a:spcPts val="0"/>
              </a:spcBef>
              <a:spcAft>
                <a:spcPts val="0"/>
              </a:spcAft>
              <a:buClr>
                <a:srgbClr val="000000"/>
              </a:buClr>
              <a:buSzPts val="1400"/>
              <a:buFont typeface="Arial"/>
              <a:buNone/>
            </a:pPr>
            <a:r>
              <a:rPr b="1" lang="en-US"/>
              <a:t>Assigned to: Seth (Alice to re-introduce Seth)</a:t>
            </a:r>
            <a:endParaRPr b="1"/>
          </a:p>
          <a:p>
            <a:pPr indent="0" lvl="0" marL="0" rtl="0" algn="l">
              <a:spcBef>
                <a:spcPts val="0"/>
              </a:spcBef>
              <a:spcAft>
                <a:spcPts val="0"/>
              </a:spcAft>
              <a:buClr>
                <a:schemeClr val="dk1"/>
              </a:buClr>
              <a:buSzPts val="1100"/>
              <a:buFont typeface="Arial"/>
              <a:buNone/>
            </a:pPr>
            <a:r>
              <a:rPr b="1" lang="en-US"/>
              <a:t>-B</a:t>
            </a:r>
            <a:r>
              <a:rPr b="1" lang="en-US"/>
              <a:t>reakout rooms list of core issues</a:t>
            </a:r>
            <a:endParaRPr b="1"/>
          </a:p>
          <a:p>
            <a:pPr indent="0" lvl="0" marL="0" rtl="0" algn="l">
              <a:spcBef>
                <a:spcPts val="0"/>
              </a:spcBef>
              <a:spcAft>
                <a:spcPts val="0"/>
              </a:spcAft>
              <a:buClr>
                <a:schemeClr val="dk1"/>
              </a:buClr>
              <a:buSzPts val="1100"/>
              <a:buFont typeface="Arial"/>
              <a:buNone/>
            </a:pPr>
            <a:r>
              <a:rPr b="1" lang="en-US"/>
              <a:t>Who will Manage Breakout Rooms: CHOs</a:t>
            </a:r>
            <a:endParaRPr b="1"/>
          </a:p>
          <a:p>
            <a:pPr indent="0" lvl="0" marL="0" rtl="0" algn="l">
              <a:spcBef>
                <a:spcPts val="0"/>
              </a:spcBef>
              <a:spcAft>
                <a:spcPts val="0"/>
              </a:spcAft>
              <a:buClr>
                <a:schemeClr val="dk1"/>
              </a:buClr>
              <a:buSzPts val="1100"/>
              <a:buFont typeface="Arial"/>
              <a:buNone/>
            </a:pPr>
            <a:r>
              <a:rPr b="1" lang="en-US"/>
              <a:t>Number of Breakout Rooms: 8</a:t>
            </a:r>
            <a:endParaRPr b="1"/>
          </a:p>
          <a:p>
            <a:pPr indent="0" lvl="0" marL="0" rtl="0" algn="l">
              <a:spcBef>
                <a:spcPts val="0"/>
              </a:spcBef>
              <a:spcAft>
                <a:spcPts val="0"/>
              </a:spcAft>
              <a:buClr>
                <a:schemeClr val="dk1"/>
              </a:buClr>
              <a:buSzPts val="1400"/>
              <a:buFont typeface="Arial"/>
              <a:buNone/>
            </a:pPr>
            <a:r>
              <a:rPr lang="en-US"/>
              <a:t>At a previous PC meeting you all provided New Haven’s Greatest Hits as resources and hearing the aims/goals of driver diagram...</a:t>
            </a:r>
            <a:endParaRPr b="1"/>
          </a:p>
          <a:p>
            <a:pPr indent="0" lvl="0" marL="0" rtl="0" algn="l">
              <a:spcBef>
                <a:spcPts val="0"/>
              </a:spcBef>
              <a:spcAft>
                <a:spcPts val="0"/>
              </a:spcAft>
              <a:buClr>
                <a:schemeClr val="dk1"/>
              </a:buClr>
              <a:buSzPts val="1100"/>
              <a:buFont typeface="Arial"/>
              <a:buNone/>
            </a:pPr>
            <a:r>
              <a:rPr b="1" lang="en-US"/>
              <a:t>Specific Questions to opine on?</a:t>
            </a:r>
            <a:endParaRPr b="1"/>
          </a:p>
          <a:p>
            <a:pPr indent="0" lvl="0" marL="0" marR="0" rtl="0" algn="l">
              <a:lnSpc>
                <a:spcPct val="100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1.  What is your "hopeful wish" for this family; beyond what is currently available?</a:t>
            </a:r>
            <a:endParaRPr sz="1100">
              <a:solidFill>
                <a:srgbClr val="222222"/>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2.  What do you imagine the parent/caregiver needs most?</a:t>
            </a:r>
            <a:endParaRPr sz="1100">
              <a:solidFill>
                <a:srgbClr val="222222"/>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3.  What resources are available and accessible in New Haven community?</a:t>
            </a:r>
            <a:endParaRPr b="1"/>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239" name="Google Shape;239;p3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b14496d86b_1_23:notes"/>
          <p:cNvSpPr txBox="1"/>
          <p:nvPr>
            <p:ph idx="1" type="body"/>
          </p:nvPr>
        </p:nvSpPr>
        <p:spPr>
          <a:xfrm>
            <a:off x="701040" y="4473893"/>
            <a:ext cx="5608200" cy="3660600"/>
          </a:xfrm>
          <a:prstGeom prst="rect">
            <a:avLst/>
          </a:prstGeom>
          <a:noFill/>
          <a:ln>
            <a:noFill/>
          </a:ln>
        </p:spPr>
        <p:txBody>
          <a:bodyPr anchorCtr="0" anchor="t" bIns="46550" lIns="93150" spcFirstLastPara="1" rIns="93150" wrap="square" tIns="4655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Assigned to: Jennifer</a:t>
            </a:r>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a:p>
            <a:pPr indent="0" lvl="0" marL="228600" marR="0" rtl="0" algn="l">
              <a:lnSpc>
                <a:spcPct val="100000"/>
              </a:lnSpc>
              <a:spcBef>
                <a:spcPts val="0"/>
              </a:spcBef>
              <a:spcAft>
                <a:spcPts val="0"/>
              </a:spcAft>
              <a:buClr>
                <a:srgbClr val="000000"/>
              </a:buClr>
              <a:buSzPts val="1400"/>
              <a:buFont typeface="Arial"/>
              <a:buNone/>
            </a:pPr>
            <a:r>
              <a:rPr b="1" lang="en-US"/>
              <a:t>-</a:t>
            </a:r>
            <a:r>
              <a:rPr b="1" i="0" lang="en-US" sz="1200" u="none" cap="none" strike="noStrike">
                <a:solidFill>
                  <a:schemeClr val="dk1"/>
                </a:solidFill>
                <a:latin typeface="Calibri"/>
                <a:ea typeface="Calibri"/>
                <a:cs typeface="Calibri"/>
                <a:sym typeface="Calibri"/>
              </a:rPr>
              <a:t>Partnership Council Meeting Next Steps/In</a:t>
            </a:r>
            <a:r>
              <a:rPr b="1" lang="en-US"/>
              <a:t>troduce the website and password info created by Hannah/Discuss how we will select and follow-up on </a:t>
            </a:r>
            <a:r>
              <a:rPr b="1" lang="en-US"/>
              <a:t>subcommittees</a:t>
            </a:r>
            <a:endParaRPr b="1"/>
          </a:p>
          <a:p>
            <a:pPr indent="0" lvl="0" marL="228600" marR="0" rtl="0" algn="l">
              <a:lnSpc>
                <a:spcPct val="100000"/>
              </a:lnSpc>
              <a:spcBef>
                <a:spcPts val="0"/>
              </a:spcBef>
              <a:spcAft>
                <a:spcPts val="0"/>
              </a:spcAft>
              <a:buClr>
                <a:srgbClr val="000000"/>
              </a:buClr>
              <a:buSzPts val="1400"/>
              <a:buFont typeface="Arial"/>
              <a:buNone/>
            </a:pPr>
            <a:r>
              <a:t/>
            </a:r>
            <a:endParaRPr b="1"/>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47" name="Google Shape;247;gb14496d86b_1_2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8:notes"/>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Assigned to: </a:t>
            </a:r>
            <a:r>
              <a:rPr b="1" lang="en-US"/>
              <a:t>Jennifer</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a:t>Be sure to wish everyone a safe, healthy and Happy Holiday season!</a:t>
            </a:r>
            <a:endParaRPr b="0" i="0" sz="1200" u="none" cap="none" strike="noStrike">
              <a:solidFill>
                <a:schemeClr val="dk1"/>
              </a:solidFill>
              <a:latin typeface="Calibri"/>
              <a:ea typeface="Calibri"/>
              <a:cs typeface="Calibri"/>
              <a:sym typeface="Calibri"/>
            </a:endParaRPr>
          </a:p>
        </p:txBody>
      </p:sp>
      <p:sp>
        <p:nvSpPr>
          <p:cNvPr id="259" name="Google Shape;259;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14496d86b_2_706:notes"/>
          <p:cNvSpPr txBox="1"/>
          <p:nvPr>
            <p:ph idx="1" type="body"/>
          </p:nvPr>
        </p:nvSpPr>
        <p:spPr>
          <a:xfrm>
            <a:off x="701040" y="4473892"/>
            <a:ext cx="5608200" cy="3660600"/>
          </a:xfrm>
          <a:prstGeom prst="rect">
            <a:avLst/>
          </a:prstGeom>
          <a:noFill/>
          <a:ln>
            <a:noFill/>
          </a:ln>
        </p:spPr>
        <p:txBody>
          <a:bodyPr anchorCtr="0" anchor="t" bIns="46550" lIns="93150" spcFirstLastPara="1" rIns="93150" wrap="square" tIns="46550">
            <a:noAutofit/>
          </a:bodyPr>
          <a:lstStyle/>
          <a:p>
            <a:pPr indent="0" lvl="0" marL="0" marR="0" rtl="0" algn="l">
              <a:lnSpc>
                <a:spcPct val="100000"/>
              </a:lnSpc>
              <a:spcBef>
                <a:spcPts val="0"/>
              </a:spcBef>
              <a:spcAft>
                <a:spcPts val="0"/>
              </a:spcAft>
              <a:buClr>
                <a:srgbClr val="000000"/>
              </a:buClr>
              <a:buSzPts val="1400"/>
              <a:buFont typeface="Arial"/>
              <a:buNone/>
            </a:pPr>
            <a:r>
              <a:rPr lang="en-US"/>
              <a:t>Assigned to Jennifer</a:t>
            </a:r>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Take a moment to “arrive” and be “present</a:t>
            </a:r>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Mute all mics</a:t>
            </a:r>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Sit an relax</a:t>
            </a:r>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Notice the space you are in, the chair, how it supports your body.</a:t>
            </a:r>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Notice the sounds you hear, let them drift and focus on silence.</a:t>
            </a:r>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Allow yourself to be quiet and focused on our learning session.</a:t>
            </a:r>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I invite you to ask, “Why am I here, in this learning community?” …listen for an answer; if none comes – no judgment.</a:t>
            </a:r>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Ask, “What can I do to stay focused and present to our learning session? …listen for an answer; if none comes – no judgment.</a:t>
            </a:r>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Ask, “What is my intention in doing this work, today, here, at this moment?” …listen for an answer; if none comes – no judgment.</a:t>
            </a:r>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Allow yourself to stay in the space and time; knowing the questions have been asked, some answered, and some remain for the learning to occur.</a:t>
            </a:r>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Breathe – Pause.</a:t>
            </a:r>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Slowly bring your awareness back to the space/time and take a deep breath.  When you are ready – give a wave ☺</a:t>
            </a:r>
            <a:endParaRPr b="0" i="0" sz="1200" u="none" cap="none" strike="noStrike">
              <a:solidFill>
                <a:schemeClr val="dk1"/>
              </a:solidFill>
              <a:latin typeface="Calibri"/>
              <a:ea typeface="Calibri"/>
              <a:cs typeface="Calibri"/>
              <a:sym typeface="Calibri"/>
            </a:endParaRPr>
          </a:p>
        </p:txBody>
      </p:sp>
      <p:sp>
        <p:nvSpPr>
          <p:cNvPr id="102" name="Google Shape;102;gb14496d86b_2_70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b14496d86b_2_706:notes"/>
          <p:cNvSpPr txBox="1"/>
          <p:nvPr>
            <p:ph idx="10" type="dt"/>
          </p:nvPr>
        </p:nvSpPr>
        <p:spPr>
          <a:xfrm>
            <a:off x="3970938" y="0"/>
            <a:ext cx="3037800" cy="466500"/>
          </a:xfrm>
          <a:prstGeom prst="rect">
            <a:avLst/>
          </a:prstGeom>
          <a:noFill/>
          <a:ln>
            <a:noFill/>
          </a:ln>
        </p:spPr>
        <p:txBody>
          <a:bodyPr anchorCtr="0" anchor="t"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r>
              <a:rPr lang="en-US"/>
              <a:t>2020</a:t>
            </a:r>
            <a:endParaRPr/>
          </a:p>
        </p:txBody>
      </p:sp>
      <p:sp>
        <p:nvSpPr>
          <p:cNvPr id="104" name="Google Shape;104;gb14496d86b_2_706:notes"/>
          <p:cNvSpPr txBox="1"/>
          <p:nvPr>
            <p:ph idx="3" type="hdr"/>
          </p:nvPr>
        </p:nvSpPr>
        <p:spPr>
          <a:xfrm>
            <a:off x="0" y="0"/>
            <a:ext cx="3037800" cy="466500"/>
          </a:xfrm>
          <a:prstGeom prst="rect">
            <a:avLst/>
          </a:prstGeom>
          <a:noFill/>
          <a:ln>
            <a:noFill/>
          </a:ln>
        </p:spPr>
        <p:txBody>
          <a:bodyPr anchorCtr="0" anchor="t" bIns="46550" lIns="93150" spcFirstLastPara="1" rIns="93150" wrap="square" tIns="46550">
            <a:noAutofit/>
          </a:bodyPr>
          <a:lstStyle/>
          <a:p>
            <a:pPr indent="0" lvl="0" marL="0" marR="0" rtl="0" algn="l">
              <a:lnSpc>
                <a:spcPct val="100000"/>
              </a:lnSpc>
              <a:spcBef>
                <a:spcPts val="0"/>
              </a:spcBef>
              <a:spcAft>
                <a:spcPts val="0"/>
              </a:spcAft>
              <a:buClr>
                <a:srgbClr val="000000"/>
              </a:buClr>
              <a:buSzPts val="1400"/>
              <a:buFont typeface="Arial"/>
              <a:buNone/>
            </a:pPr>
            <a:r>
              <a:rPr lang="en-US"/>
              <a:t>Clifford Beers - InCK Initiative - CHO Overview</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701040" y="4473893"/>
            <a:ext cx="5608200" cy="3660600"/>
          </a:xfrm>
          <a:prstGeom prst="rect">
            <a:avLst/>
          </a:prstGeom>
          <a:noFill/>
          <a:ln>
            <a:noFill/>
          </a:ln>
        </p:spPr>
        <p:txBody>
          <a:bodyPr anchorCtr="0" anchor="t" bIns="46550" lIns="93150" spcFirstLastPara="1" rIns="93150" wrap="square" tIns="4655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Assigned to – Seth. Seth to intr</a:t>
            </a:r>
            <a:r>
              <a:rPr b="1" lang="en-US"/>
              <a:t>oduce Alice Forrester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rPr b="1" lang="en-US"/>
              <a:t>Transition to Introduce Bill Halsey, DSS</a:t>
            </a:r>
            <a:endParaRPr b="1"/>
          </a:p>
          <a:p>
            <a:pPr indent="0" lvl="0" marL="0" marR="0" rtl="0" algn="l">
              <a:lnSpc>
                <a:spcPct val="100000"/>
              </a:lnSpc>
              <a:spcBef>
                <a:spcPts val="0"/>
              </a:spcBef>
              <a:spcAft>
                <a:spcPts val="0"/>
              </a:spcAft>
              <a:buClr>
                <a:srgbClr val="000000"/>
              </a:buClr>
              <a:buSzPts val="1400"/>
              <a:buFont typeface="Calibri"/>
              <a:buNone/>
            </a:pPr>
            <a:r>
              <a:t/>
            </a:r>
            <a:endParaRPr b="1"/>
          </a:p>
          <a:p>
            <a:pPr indent="0" lvl="0" marL="0" marR="0" rtl="0" algn="l">
              <a:lnSpc>
                <a:spcPct val="100000"/>
              </a:lnSpc>
              <a:spcBef>
                <a:spcPts val="0"/>
              </a:spcBef>
              <a:spcAft>
                <a:spcPts val="0"/>
              </a:spcAft>
              <a:buClr>
                <a:srgbClr val="000000"/>
              </a:buClr>
              <a:buSzPts val="1400"/>
              <a:buFont typeface="Calibri"/>
              <a:buNone/>
            </a:pPr>
            <a:r>
              <a:t/>
            </a:r>
            <a:endParaRPr b="0" i="0" sz="1200" u="none" cap="none" strike="noStrike">
              <a:solidFill>
                <a:schemeClr val="dk1"/>
              </a:solidFill>
              <a:latin typeface="Calibri"/>
              <a:ea typeface="Calibri"/>
              <a:cs typeface="Calibri"/>
              <a:sym typeface="Calibri"/>
            </a:endParaRPr>
          </a:p>
          <a:p>
            <a:pPr indent="-82550" lvl="0" marL="171450" marR="0" rtl="0" algn="l">
              <a:lnSpc>
                <a:spcPct val="100000"/>
              </a:lnSpc>
              <a:spcBef>
                <a:spcPts val="0"/>
              </a:spcBef>
              <a:spcAft>
                <a:spcPts val="0"/>
              </a:spcAft>
              <a:buClr>
                <a:srgbClr val="000000"/>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16" name="Google Shape;116;p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b14496d86b_1_35:notes"/>
          <p:cNvSpPr txBox="1"/>
          <p:nvPr>
            <p:ph idx="1" type="body"/>
          </p:nvPr>
        </p:nvSpPr>
        <p:spPr>
          <a:xfrm>
            <a:off x="701040" y="4473893"/>
            <a:ext cx="5608200" cy="3660600"/>
          </a:xfrm>
          <a:prstGeom prst="rect">
            <a:avLst/>
          </a:prstGeom>
          <a:noFill/>
          <a:ln>
            <a:noFill/>
          </a:ln>
        </p:spPr>
        <p:txBody>
          <a:bodyPr anchorCtr="0" anchor="t" bIns="46550" lIns="93150" spcFirstLastPara="1" rIns="93150" wrap="square" tIns="4655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Assigned to – Alice F. -</a:t>
            </a:r>
            <a:r>
              <a:rPr b="1" lang="en-US"/>
              <a:t> speaks on meeting minutes- VIDEO SHOWN-Back to Alice F.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rPr b="1" lang="en-US"/>
              <a:t>Transition to Introduce Bill Halsey, DSS</a:t>
            </a:r>
            <a:endParaRPr b="1"/>
          </a:p>
          <a:p>
            <a:pPr indent="0" lvl="0" marL="0" marR="0" rtl="0" algn="l">
              <a:lnSpc>
                <a:spcPct val="100000"/>
              </a:lnSpc>
              <a:spcBef>
                <a:spcPts val="0"/>
              </a:spcBef>
              <a:spcAft>
                <a:spcPts val="0"/>
              </a:spcAft>
              <a:buClr>
                <a:srgbClr val="000000"/>
              </a:buClr>
              <a:buSzPts val="1400"/>
              <a:buFont typeface="Calibri"/>
              <a:buNone/>
            </a:pPr>
            <a:r>
              <a:t/>
            </a:r>
            <a:endParaRPr b="1"/>
          </a:p>
          <a:p>
            <a:pPr indent="0" lvl="0" marL="0" marR="0" rtl="0" algn="l">
              <a:lnSpc>
                <a:spcPct val="100000"/>
              </a:lnSpc>
              <a:spcBef>
                <a:spcPts val="0"/>
              </a:spcBef>
              <a:spcAft>
                <a:spcPts val="0"/>
              </a:spcAft>
              <a:buClr>
                <a:srgbClr val="000000"/>
              </a:buClr>
              <a:buSzPts val="1400"/>
              <a:buFont typeface="Calibri"/>
              <a:buNone/>
            </a:pPr>
            <a:r>
              <a:t/>
            </a:r>
            <a:endParaRPr b="0" i="0" sz="1200" u="none" cap="none" strike="noStrike">
              <a:solidFill>
                <a:schemeClr val="dk1"/>
              </a:solidFill>
              <a:latin typeface="Calibri"/>
              <a:ea typeface="Calibri"/>
              <a:cs typeface="Calibri"/>
              <a:sym typeface="Calibri"/>
            </a:endParaRPr>
          </a:p>
          <a:p>
            <a:pPr indent="-82550" lvl="0" marL="171450" marR="0" rtl="0" algn="l">
              <a:lnSpc>
                <a:spcPct val="100000"/>
              </a:lnSpc>
              <a:spcBef>
                <a:spcPts val="0"/>
              </a:spcBef>
              <a:spcAft>
                <a:spcPts val="0"/>
              </a:spcAft>
              <a:buClr>
                <a:srgbClr val="000000"/>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26" name="Google Shape;126;gb14496d86b_1_3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2:notes"/>
          <p:cNvSpPr txBox="1"/>
          <p:nvPr>
            <p:ph idx="1" type="body"/>
          </p:nvPr>
        </p:nvSpPr>
        <p:spPr>
          <a:xfrm>
            <a:off x="701040" y="4473892"/>
            <a:ext cx="5608200" cy="3660600"/>
          </a:xfrm>
          <a:prstGeom prst="rect">
            <a:avLst/>
          </a:prstGeom>
          <a:noFill/>
          <a:ln>
            <a:noFill/>
          </a:ln>
        </p:spPr>
        <p:txBody>
          <a:bodyPr anchorCtr="0" anchor="t" bIns="46550" lIns="93150" spcFirstLastPara="1" rIns="93150" wrap="square" tIns="4655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Assigned to Bill Halsey, DSS (Alice will </a:t>
            </a:r>
            <a:r>
              <a:rPr b="1" lang="en-US"/>
              <a:t>introduce Bill H. after briefly describing InCK’s Driver Diagram</a:t>
            </a:r>
            <a:endParaRPr b="1" i="0" sz="1200" u="none" cap="none" strike="noStrike">
              <a:solidFill>
                <a:schemeClr val="dk1"/>
              </a:solidFill>
              <a:latin typeface="Calibri"/>
              <a:ea typeface="Calibri"/>
              <a:cs typeface="Calibri"/>
              <a:sym typeface="Calibri"/>
            </a:endParaRPr>
          </a:p>
        </p:txBody>
      </p:sp>
      <p:sp>
        <p:nvSpPr>
          <p:cNvPr id="136" name="Google Shape;136;p2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23:notes"/>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The CT Integrated Care for Kids, which we refer to as “Embrace CT InCK” is a child-centered </a:t>
            </a:r>
            <a:r>
              <a:rPr i="1" lang="en-US" sz="1200">
                <a:solidFill>
                  <a:schemeClr val="dk1"/>
                </a:solidFill>
                <a:latin typeface="Arial"/>
                <a:ea typeface="Arial"/>
                <a:cs typeface="Arial"/>
                <a:sym typeface="Arial"/>
              </a:rPr>
              <a:t>local service delivery and state payment model  </a:t>
            </a:r>
            <a:r>
              <a:rPr lang="en-US" sz="1200">
                <a:solidFill>
                  <a:schemeClr val="dk1"/>
                </a:solidFill>
                <a:latin typeface="Arial"/>
                <a:ea typeface="Arial"/>
                <a:cs typeface="Arial"/>
                <a:sym typeface="Arial"/>
              </a:rPr>
              <a:t>intended to improve the quality of care for children, young adults under 21, and pregnant women living in New Haven, CT. Through prevention, early identification, and treatment of priority health concerns like behavioral health challenges and physical health needs, our family-centered initiative focuses on creating sustainable alternative payment models (APMs) that promote better health and social results. State agencies and local providers will share accountability for cost, savings and outcomes.  Intervention through Embrace CT InCK is designed to improve child health and behavioral health access, reduce avoidable inpatient stays and out of home placement aiming to create sustainable payment models to positively impact the health of the next generation.  </a:t>
            </a:r>
            <a:endParaRPr/>
          </a:p>
        </p:txBody>
      </p:sp>
      <p:sp>
        <p:nvSpPr>
          <p:cNvPr id="146" name="Google Shape;146;p23:notes"/>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24:notes"/>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Connecticut plans to address this initiative from a lens intended to help reduce health disparities by taking into account implementing a place based approach system of care. The system includes a wide community partnership made of primary care providers, New Haven Public Schools, community based organizations and integrated care coordinators just to name a few that know the unique make-up of neighborhoods in order to adequately engage all stakeholders and consider drivers of social determinants impacting overall health of children and families.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This work endorses CMS pre-established quality measures which include ambulatory care ER visits, Initiation and Engagement of Alcohol and Other Drug Abuse/Dependent Treatment as well as well-care visits intended to consider clinical performance but we also want to hone in on metrics that assess individual and community risk factors where kindergarten readiness, chronic absenteeism from school, food insecurity and housing stability are just some additional measures to consider.</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We have an InCK provider advisory group as well as a member advisory group. In addition, the Behavioral Health Partnership Oversight Council (BPHOC), which is an existing legislative oversight council for Medicaid behavioral health services, will also advise the department on program and payment design, including measure alignment, as well as decision-making regarding model aims and driver support.  </a:t>
            </a:r>
            <a:r>
              <a:rPr lang="en-US" sz="1200">
                <a:solidFill>
                  <a:schemeClr val="dk1"/>
                </a:solidFill>
                <a:highlight>
                  <a:srgbClr val="FFFF00"/>
                </a:highlight>
                <a:latin typeface="Arial"/>
                <a:ea typeface="Arial"/>
                <a:cs typeface="Arial"/>
                <a:sym typeface="Arial"/>
              </a:rPr>
              <a:t>(Is this tru</a:t>
            </a:r>
            <a:r>
              <a:rPr lang="en-US">
                <a:highlight>
                  <a:srgbClr val="FFFF00"/>
                </a:highlight>
                <a:latin typeface="Arial"/>
                <a:ea typeface="Arial"/>
                <a:cs typeface="Arial"/>
                <a:sym typeface="Arial"/>
              </a:rPr>
              <a:t>e??)</a:t>
            </a:r>
            <a:endParaRPr sz="1200">
              <a:solidFill>
                <a:schemeClr val="dk1"/>
              </a:solidFill>
              <a:highlight>
                <a:srgbClr val="FFFF00"/>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20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58" name="Google Shape;158;p24:notes"/>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33:notes"/>
          <p:cNvSpPr txBox="1"/>
          <p:nvPr>
            <p:ph idx="1" type="body"/>
          </p:nvPr>
        </p:nvSpPr>
        <p:spPr>
          <a:xfrm>
            <a:off x="701040" y="4473893"/>
            <a:ext cx="5608200" cy="3660600"/>
          </a:xfrm>
          <a:prstGeom prst="rect">
            <a:avLst/>
          </a:prstGeom>
          <a:noFill/>
          <a:ln>
            <a:noFill/>
          </a:ln>
        </p:spPr>
        <p:txBody>
          <a:bodyPr anchorCtr="0" anchor="t" bIns="46550" lIns="93150" spcFirstLastPara="1" rIns="93150" wrap="square" tIns="4655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Assigned to: </a:t>
            </a:r>
            <a:r>
              <a:rPr b="1" lang="en-US">
                <a:extLst>
                  <a:ext uri="http://customooxmlschemas.google.com/">
                    <go:slidesCustomData xmlns:go="http://customooxmlschemas.google.com/" textRoundtripDataId="0"/>
                  </a:ext>
                </a:extLst>
              </a:rPr>
              <a:t>Seth</a:t>
            </a:r>
            <a:endParaRPr b="1" i="0" sz="1200" u="none" cap="none" strike="noStrike">
              <a:solidFill>
                <a:schemeClr val="dk1"/>
              </a:solidFill>
              <a:latin typeface="Calibri"/>
              <a:ea typeface="Calibri"/>
              <a:cs typeface="Calibri"/>
              <a:sym typeface="Calibri"/>
            </a:endParaRPr>
          </a:p>
          <a:p>
            <a:pPr indent="0" lvl="0" marL="228600" marR="0" rtl="0" algn="l">
              <a:lnSpc>
                <a:spcPct val="100000"/>
              </a:lnSpc>
              <a:spcBef>
                <a:spcPts val="0"/>
              </a:spcBef>
              <a:spcAft>
                <a:spcPts val="0"/>
              </a:spcAft>
              <a:buClr>
                <a:srgbClr val="000000"/>
              </a:buClr>
              <a:buSzPts val="1400"/>
              <a:buFont typeface="Arial"/>
              <a:buNone/>
            </a:pPr>
            <a:r>
              <a:t/>
            </a:r>
            <a:endParaRPr b="1"/>
          </a:p>
          <a:p>
            <a:pPr indent="0" lvl="0" marL="228600" marR="0" rtl="0" algn="l">
              <a:lnSpc>
                <a:spcPct val="100000"/>
              </a:lnSpc>
              <a:spcBef>
                <a:spcPts val="0"/>
              </a:spcBef>
              <a:spcAft>
                <a:spcPts val="0"/>
              </a:spcAft>
              <a:buClr>
                <a:srgbClr val="000000"/>
              </a:buClr>
              <a:buSzPts val="1400"/>
              <a:buFont typeface="Arial"/>
              <a:buNone/>
            </a:pPr>
            <a:r>
              <a:t/>
            </a:r>
            <a:endParaRPr b="1"/>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95" name="Google Shape;195;p3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b14496d86b_2_85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b14496d86b_2_853:notes"/>
          <p:cNvSpPr txBox="1"/>
          <p:nvPr>
            <p:ph idx="1" type="body"/>
          </p:nvPr>
        </p:nvSpPr>
        <p:spPr>
          <a:xfrm>
            <a:off x="701040" y="4473892"/>
            <a:ext cx="5608200" cy="3660600"/>
          </a:xfrm>
          <a:prstGeom prst="rect">
            <a:avLst/>
          </a:prstGeom>
          <a:noFill/>
          <a:ln>
            <a:noFill/>
          </a:ln>
        </p:spPr>
        <p:txBody>
          <a:bodyPr anchorCtr="0" anchor="t" bIns="46550" lIns="93150" spcFirstLastPara="1" rIns="93150" wrap="square" tIns="4655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200">
                <a:solidFill>
                  <a:schemeClr val="dk1"/>
                </a:solidFill>
                <a:latin typeface="Arial"/>
                <a:ea typeface="Arial"/>
                <a:cs typeface="Arial"/>
                <a:sym typeface="Arial"/>
              </a:rPr>
              <a:t>All Medicaid and CHIP enrolled children who reside in New Haven, Connecticut will be analyzed through a series of analytic algorithms leveraging existing data sets and processes to identify or “risk-stratify” and establish a preliminary Service Integration Level (SIL) for severity of health risks.</a:t>
            </a:r>
            <a:endParaRPr/>
          </a:p>
          <a:p>
            <a:pPr indent="-228600" lvl="0" marL="457200" marR="0" rtl="0" algn="l">
              <a:lnSpc>
                <a:spcPct val="100000"/>
              </a:lnSpc>
              <a:spcBef>
                <a:spcPts val="0"/>
              </a:spcBef>
              <a:spcAft>
                <a:spcPts val="0"/>
              </a:spcAft>
              <a:buClr>
                <a:srgbClr val="000000"/>
              </a:buClr>
              <a:buSzPts val="1400"/>
              <a:buFont typeface="Arial"/>
              <a:buNone/>
            </a:pPr>
            <a:r>
              <a:t/>
            </a:r>
            <a:endParaRPr sz="120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US" sz="1200">
                <a:solidFill>
                  <a:schemeClr val="dk1"/>
                </a:solidFill>
                <a:latin typeface="Arial"/>
                <a:ea typeface="Arial"/>
                <a:cs typeface="Arial"/>
                <a:sym typeface="Arial"/>
              </a:rPr>
              <a:t>Those that risk-stratify to a Level 1 will receive treatment as usual through their current Medicaid benefits and will continued to be monitored for a change in status. Those who risk stratify to a Level 2 or 3 will be eligible for a more thorough assessment by a healthcare provider and any determination of eligibility for InCK services will be referred to receive care coordination services from a Medicaid enrolled InCK provider. </a:t>
            </a:r>
            <a:endParaRPr/>
          </a:p>
          <a:p>
            <a:pPr indent="-228600" lvl="0" marL="457200" marR="0" rtl="0" algn="l">
              <a:lnSpc>
                <a:spcPct val="100000"/>
              </a:lnSpc>
              <a:spcBef>
                <a:spcPts val="0"/>
              </a:spcBef>
              <a:spcAft>
                <a:spcPts val="0"/>
              </a:spcAft>
              <a:buClr>
                <a:srgbClr val="000000"/>
              </a:buClr>
              <a:buSzPts val="1400"/>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In addition, our APM efforts will include examining proposed bundles that consider new or regrouped services for payment purposes, however, the adjusted care coordination payments based on levels will be the primary focus. A base PMPM is calculated for the first 18 months of the demonstration. In subsequent years, the PMPM amounts will be adjusted based on the performance metrics which are used to generate the Budget Neutral (BN) Adjustment Factors for both Level 2 &amp; 3 for the following years. Our PMPM APM approach is not intended to cover anything but care coordination.</a:t>
            </a:r>
            <a:endParaRPr sz="12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2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Transitioning all members to level 1 is not an expected outcome and the APM model is designed to not allow cherry-picking (selecting more healthier participants), however, members in level 3 represent members that have the highest needs and are at the greatest risk. It is expected that members in level 3 would require additional focus and resources to achieve the program aims.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1"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Year over year tracking of the movement of members through the SILs will provide a base notion of success within the system. At this junction, there is no intention of evaluating the APM model, however, </a:t>
            </a:r>
            <a:r>
              <a:rPr lang="en-US" sz="1200">
                <a:solidFill>
                  <a:schemeClr val="dk1"/>
                </a:solidFill>
                <a:latin typeface="Arial"/>
                <a:ea typeface="Arial"/>
                <a:cs typeface="Arial"/>
                <a:sym typeface="Arial"/>
              </a:rPr>
              <a:t>brainstorming around community reinvestment derived from savings from total cost of care expenditures could be used for non-Medicaid services (e.g. housing, employment and vocational services) which is something we’d like to considered as well.</a:t>
            </a:r>
            <a:endParaRPr/>
          </a:p>
          <a:p>
            <a:pPr indent="0" lvl="1"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Arial"/>
              <a:ea typeface="Arial"/>
              <a:cs typeface="Arial"/>
              <a:sym typeface="Arial"/>
            </a:endParaRPr>
          </a:p>
          <a:p>
            <a:pPr indent="-228600" lvl="1" marL="91440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Level 1:  Low Risk (child and family are healthy and most social service needs are met)</a:t>
            </a:r>
            <a:endParaRPr/>
          </a:p>
          <a:p>
            <a:pPr indent="-228600" lvl="1" marL="91440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Level 2:  Moderate Risk (child and/or family has a healthcare condition that is likely to lead to an ED visit or hospitalization if untreated or well managed and at least one social service need is not met that may contribute to instability for the family if not addressed)</a:t>
            </a:r>
            <a:endParaRPr/>
          </a:p>
          <a:p>
            <a:pPr indent="-228600" lvl="1" marL="91440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Level 3: High Risk (child and family members have a history of ED visits and/or hospitalizations and there are at least two social service needs that are not met that will contribute to family instability if not addressed)</a:t>
            </a:r>
            <a:endParaRPr/>
          </a:p>
          <a:p>
            <a:pPr indent="0" lvl="1"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1" marL="0" marR="0" rtl="0" algn="l">
              <a:lnSpc>
                <a:spcPct val="100000"/>
              </a:lnSpc>
              <a:spcBef>
                <a:spcPts val="0"/>
              </a:spcBef>
              <a:spcAft>
                <a:spcPts val="0"/>
              </a:spcAft>
              <a:buClr>
                <a:schemeClr val="dk1"/>
              </a:buClr>
              <a:buSzPts val="1200"/>
              <a:buFont typeface="Calibri"/>
              <a:buNone/>
            </a:pPr>
            <a:r>
              <a:rPr b="1" lang="en-US">
                <a:latin typeface="Arial"/>
                <a:ea typeface="Arial"/>
                <a:cs typeface="Arial"/>
                <a:sym typeface="Arial"/>
              </a:rPr>
              <a:t>Introduce Seth next:</a:t>
            </a:r>
            <a:endParaRPr b="1">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06" name="Google Shape;206;gb14496d86b_2_853:notes"/>
          <p:cNvSpPr txBox="1"/>
          <p:nvPr>
            <p:ph idx="12" type="sldNum"/>
          </p:nvPr>
        </p:nvSpPr>
        <p:spPr>
          <a:xfrm>
            <a:off x="3970938" y="8829967"/>
            <a:ext cx="3037800" cy="4665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gb14496d86b_2_6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gb14496d86b_2_6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Google Shape;18;gb14496d86b_2_6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 name="Google Shape;19;gb14496d86b_2_6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 name="Google Shape;20;gb14496d86b_2_6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gb14496d86b_2_67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gb14496d86b_2_674"/>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gb14496d86b_2_67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6" name="Google Shape;76;gb14496d86b_2_67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gb14496d86b_2_67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gb14496d86b_2_680"/>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 name="Google Shape;80;gb14496d86b_2_680"/>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gb14496d86b_2_68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2" name="Google Shape;82;gb14496d86b_2_68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3" name="Google Shape;83;gb14496d86b_2_68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84" name="Shape 84"/>
        <p:cNvGrpSpPr/>
        <p:nvPr/>
      </p:nvGrpSpPr>
      <p:grpSpPr>
        <a:xfrm>
          <a:off x="0" y="0"/>
          <a:ext cx="0" cy="0"/>
          <a:chOff x="0" y="0"/>
          <a:chExt cx="0" cy="0"/>
        </a:xfrm>
      </p:grpSpPr>
      <p:sp>
        <p:nvSpPr>
          <p:cNvPr id="85" name="Google Shape;85;gb14496d86b_2_686"/>
          <p:cNvSpPr/>
          <p:nvPr/>
        </p:nvSpPr>
        <p:spPr>
          <a:xfrm>
            <a:off x="0" y="6059227"/>
            <a:ext cx="12192000" cy="816300"/>
          </a:xfrm>
          <a:prstGeom prst="rect">
            <a:avLst/>
          </a:prstGeom>
          <a:solidFill>
            <a:srgbClr val="004986">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86" name="Google Shape;86;gb14496d86b_2_686"/>
          <p:cNvSpPr txBox="1"/>
          <p:nvPr>
            <p:ph idx="1" type="body"/>
          </p:nvPr>
        </p:nvSpPr>
        <p:spPr>
          <a:xfrm>
            <a:off x="1524000" y="1750190"/>
            <a:ext cx="9144000" cy="3468300"/>
          </a:xfrm>
          <a:prstGeom prst="rect">
            <a:avLst/>
          </a:prstGeom>
          <a:noFill/>
          <a:ln>
            <a:noFill/>
          </a:ln>
        </p:spPr>
        <p:txBody>
          <a:bodyPr anchorCtr="0" anchor="t" bIns="45700" lIns="91425" spcFirstLastPara="1" rIns="91425" wrap="square" tIns="45700">
            <a:noAutofit/>
          </a:bodyPr>
          <a:lstStyle>
            <a:lvl1pPr indent="-406400" lvl="0" marL="457200" rtl="0" algn="l">
              <a:lnSpc>
                <a:spcPct val="90000"/>
              </a:lnSpc>
              <a:spcBef>
                <a:spcPts val="1000"/>
              </a:spcBef>
              <a:spcAft>
                <a:spcPts val="0"/>
              </a:spcAft>
              <a:buSzPts val="2800"/>
              <a:buChar char="•"/>
              <a:defRPr b="0" i="0">
                <a:solidFill>
                  <a:schemeClr val="dk1"/>
                </a:solidFill>
                <a:latin typeface="Arial"/>
                <a:ea typeface="Arial"/>
                <a:cs typeface="Arial"/>
                <a:sym typeface="Arial"/>
              </a:defRPr>
            </a:lvl1pPr>
            <a:lvl2pPr indent="-381000" lvl="1" marL="914400" rtl="0" algn="l">
              <a:lnSpc>
                <a:spcPct val="90000"/>
              </a:lnSpc>
              <a:spcBef>
                <a:spcPts val="500"/>
              </a:spcBef>
              <a:spcAft>
                <a:spcPts val="0"/>
              </a:spcAft>
              <a:buSzPts val="2400"/>
              <a:buChar char="•"/>
              <a:defRPr/>
            </a:lvl2pPr>
            <a:lvl3pPr indent="-355600" lvl="2" marL="1371600" rtl="0" algn="l">
              <a:lnSpc>
                <a:spcPct val="90000"/>
              </a:lnSpc>
              <a:spcBef>
                <a:spcPts val="500"/>
              </a:spcBef>
              <a:spcAft>
                <a:spcPts val="0"/>
              </a:spcAft>
              <a:buSzPts val="2000"/>
              <a:buChar char="•"/>
              <a:defRPr/>
            </a:lvl3pPr>
            <a:lvl4pPr indent="-342900" lvl="3" marL="1828800" rtl="0" algn="l">
              <a:lnSpc>
                <a:spcPct val="90000"/>
              </a:lnSpc>
              <a:spcBef>
                <a:spcPts val="500"/>
              </a:spcBef>
              <a:spcAft>
                <a:spcPts val="0"/>
              </a:spcAft>
              <a:buSzPts val="1800"/>
              <a:buChar char="•"/>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SzPts val="1800"/>
              <a:buChar char="•"/>
              <a:defRPr/>
            </a:lvl6pPr>
            <a:lvl7pPr indent="-342900" lvl="6" marL="3200400" rtl="0" algn="l">
              <a:lnSpc>
                <a:spcPct val="90000"/>
              </a:lnSpc>
              <a:spcBef>
                <a:spcPts val="500"/>
              </a:spcBef>
              <a:spcAft>
                <a:spcPts val="0"/>
              </a:spcAft>
              <a:buSzPts val="1800"/>
              <a:buChar char="•"/>
              <a:defRPr/>
            </a:lvl7pPr>
            <a:lvl8pPr indent="-342900" lvl="7" marL="3657600" rtl="0" algn="l">
              <a:lnSpc>
                <a:spcPct val="90000"/>
              </a:lnSpc>
              <a:spcBef>
                <a:spcPts val="500"/>
              </a:spcBef>
              <a:spcAft>
                <a:spcPts val="0"/>
              </a:spcAft>
              <a:buSzPts val="1800"/>
              <a:buChar char="•"/>
              <a:defRPr/>
            </a:lvl8pPr>
            <a:lvl9pPr indent="-342900" lvl="8" marL="4114800" rtl="0" algn="l">
              <a:lnSpc>
                <a:spcPct val="90000"/>
              </a:lnSpc>
              <a:spcBef>
                <a:spcPts val="500"/>
              </a:spcBef>
              <a:spcAft>
                <a:spcPts val="0"/>
              </a:spcAft>
              <a:buSzPts val="1800"/>
              <a:buChar char="•"/>
              <a:defRPr/>
            </a:lvl9pPr>
          </a:lstStyle>
          <a:p/>
        </p:txBody>
      </p:sp>
      <p:pic>
        <p:nvPicPr>
          <p:cNvPr id="87" name="Google Shape;87;gb14496d86b_2_686"/>
          <p:cNvPicPr preferRelativeResize="0"/>
          <p:nvPr/>
        </p:nvPicPr>
        <p:blipFill rotWithShape="1">
          <a:blip r:embed="rId2">
            <a:alphaModFix/>
          </a:blip>
          <a:srcRect b="0" l="0" r="0" t="0"/>
          <a:stretch/>
        </p:blipFill>
        <p:spPr>
          <a:xfrm>
            <a:off x="10096501" y="6146909"/>
            <a:ext cx="1841500" cy="640842"/>
          </a:xfrm>
          <a:prstGeom prst="rect">
            <a:avLst/>
          </a:prstGeom>
          <a:noFill/>
          <a:ln>
            <a:noFill/>
          </a:ln>
        </p:spPr>
      </p:pic>
      <p:sp>
        <p:nvSpPr>
          <p:cNvPr id="88" name="Google Shape;88;gb14496d86b_2_686"/>
          <p:cNvSpPr txBox="1"/>
          <p:nvPr>
            <p:ph idx="12" type="sldNum"/>
          </p:nvPr>
        </p:nvSpPr>
        <p:spPr>
          <a:xfrm>
            <a:off x="62018" y="6581323"/>
            <a:ext cx="464100" cy="3651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SzPts val="1200"/>
              <a:buNone/>
              <a:defRPr b="1" i="0" sz="900" u="none" cap="none" strike="noStrike">
                <a:solidFill>
                  <a:srgbClr val="004986"/>
                </a:solidFill>
                <a:latin typeface="Arial"/>
                <a:ea typeface="Arial"/>
                <a:cs typeface="Arial"/>
                <a:sym typeface="Arial"/>
              </a:defRPr>
            </a:lvl1pPr>
            <a:lvl2pPr indent="0" lvl="1" marL="0" rtl="0" algn="r">
              <a:lnSpc>
                <a:spcPct val="100000"/>
              </a:lnSpc>
              <a:spcBef>
                <a:spcPts val="0"/>
              </a:spcBef>
              <a:spcAft>
                <a:spcPts val="0"/>
              </a:spcAft>
              <a:buSzPts val="1200"/>
              <a:buNone/>
              <a:defRPr b="1" i="0" sz="900" u="none" cap="none" strike="noStrike">
                <a:solidFill>
                  <a:srgbClr val="004986"/>
                </a:solidFill>
                <a:latin typeface="Arial"/>
                <a:ea typeface="Arial"/>
                <a:cs typeface="Arial"/>
                <a:sym typeface="Arial"/>
              </a:defRPr>
            </a:lvl2pPr>
            <a:lvl3pPr indent="0" lvl="2" marL="0" rtl="0" algn="r">
              <a:lnSpc>
                <a:spcPct val="100000"/>
              </a:lnSpc>
              <a:spcBef>
                <a:spcPts val="0"/>
              </a:spcBef>
              <a:spcAft>
                <a:spcPts val="0"/>
              </a:spcAft>
              <a:buSzPts val="1200"/>
              <a:buNone/>
              <a:defRPr b="1" i="0" sz="900" u="none" cap="none" strike="noStrike">
                <a:solidFill>
                  <a:srgbClr val="004986"/>
                </a:solidFill>
                <a:latin typeface="Arial"/>
                <a:ea typeface="Arial"/>
                <a:cs typeface="Arial"/>
                <a:sym typeface="Arial"/>
              </a:defRPr>
            </a:lvl3pPr>
            <a:lvl4pPr indent="0" lvl="3" marL="0" rtl="0" algn="r">
              <a:lnSpc>
                <a:spcPct val="100000"/>
              </a:lnSpc>
              <a:spcBef>
                <a:spcPts val="0"/>
              </a:spcBef>
              <a:spcAft>
                <a:spcPts val="0"/>
              </a:spcAft>
              <a:buSzPts val="1200"/>
              <a:buNone/>
              <a:defRPr b="1" i="0" sz="900" u="none" cap="none" strike="noStrike">
                <a:solidFill>
                  <a:srgbClr val="004986"/>
                </a:solidFill>
                <a:latin typeface="Arial"/>
                <a:ea typeface="Arial"/>
                <a:cs typeface="Arial"/>
                <a:sym typeface="Arial"/>
              </a:defRPr>
            </a:lvl4pPr>
            <a:lvl5pPr indent="0" lvl="4" marL="0" rtl="0" algn="r">
              <a:lnSpc>
                <a:spcPct val="100000"/>
              </a:lnSpc>
              <a:spcBef>
                <a:spcPts val="0"/>
              </a:spcBef>
              <a:spcAft>
                <a:spcPts val="0"/>
              </a:spcAft>
              <a:buSzPts val="1200"/>
              <a:buNone/>
              <a:defRPr b="1" i="0" sz="900" u="none" cap="none" strike="noStrike">
                <a:solidFill>
                  <a:srgbClr val="004986"/>
                </a:solidFill>
                <a:latin typeface="Arial"/>
                <a:ea typeface="Arial"/>
                <a:cs typeface="Arial"/>
                <a:sym typeface="Arial"/>
              </a:defRPr>
            </a:lvl5pPr>
            <a:lvl6pPr indent="0" lvl="5" marL="0" rtl="0" algn="r">
              <a:lnSpc>
                <a:spcPct val="100000"/>
              </a:lnSpc>
              <a:spcBef>
                <a:spcPts val="0"/>
              </a:spcBef>
              <a:spcAft>
                <a:spcPts val="0"/>
              </a:spcAft>
              <a:buSzPts val="1200"/>
              <a:buNone/>
              <a:defRPr b="1" i="0" sz="900" u="none" cap="none" strike="noStrike">
                <a:solidFill>
                  <a:srgbClr val="004986"/>
                </a:solidFill>
                <a:latin typeface="Arial"/>
                <a:ea typeface="Arial"/>
                <a:cs typeface="Arial"/>
                <a:sym typeface="Arial"/>
              </a:defRPr>
            </a:lvl6pPr>
            <a:lvl7pPr indent="0" lvl="6" marL="0" rtl="0" algn="r">
              <a:lnSpc>
                <a:spcPct val="100000"/>
              </a:lnSpc>
              <a:spcBef>
                <a:spcPts val="0"/>
              </a:spcBef>
              <a:spcAft>
                <a:spcPts val="0"/>
              </a:spcAft>
              <a:buSzPts val="1200"/>
              <a:buNone/>
              <a:defRPr b="1" i="0" sz="900" u="none" cap="none" strike="noStrike">
                <a:solidFill>
                  <a:srgbClr val="004986"/>
                </a:solidFill>
                <a:latin typeface="Arial"/>
                <a:ea typeface="Arial"/>
                <a:cs typeface="Arial"/>
                <a:sym typeface="Arial"/>
              </a:defRPr>
            </a:lvl7pPr>
            <a:lvl8pPr indent="0" lvl="7" marL="0" rtl="0" algn="r">
              <a:lnSpc>
                <a:spcPct val="100000"/>
              </a:lnSpc>
              <a:spcBef>
                <a:spcPts val="0"/>
              </a:spcBef>
              <a:spcAft>
                <a:spcPts val="0"/>
              </a:spcAft>
              <a:buSzPts val="1200"/>
              <a:buNone/>
              <a:defRPr b="1" i="0" sz="900" u="none" cap="none" strike="noStrike">
                <a:solidFill>
                  <a:srgbClr val="004986"/>
                </a:solidFill>
                <a:latin typeface="Arial"/>
                <a:ea typeface="Arial"/>
                <a:cs typeface="Arial"/>
                <a:sym typeface="Arial"/>
              </a:defRPr>
            </a:lvl8pPr>
            <a:lvl9pPr indent="0" lvl="8" marL="0" rtl="0" algn="r">
              <a:lnSpc>
                <a:spcPct val="100000"/>
              </a:lnSpc>
              <a:spcBef>
                <a:spcPts val="0"/>
              </a:spcBef>
              <a:spcAft>
                <a:spcPts val="0"/>
              </a:spcAft>
              <a:buSzPts val="1200"/>
              <a:buNone/>
              <a:defRPr b="1" i="0" sz="900" u="none" cap="none" strike="noStrike">
                <a:solidFill>
                  <a:srgbClr val="00498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gb14496d86b_2_686"/>
          <p:cNvSpPr txBox="1"/>
          <p:nvPr>
            <p:ph type="ctrTitle"/>
          </p:nvPr>
        </p:nvSpPr>
        <p:spPr>
          <a:xfrm>
            <a:off x="526144" y="441382"/>
            <a:ext cx="10781100" cy="7449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SzPts val="4400"/>
              <a:buNone/>
              <a:defRPr sz="3750">
                <a:solidFill>
                  <a:srgbClr val="004986"/>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gb14496d86b_2_62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marR="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gb14496d86b_2_62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4" name="Google Shape;24;gb14496d86b_2_6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5" name="Google Shape;25;gb14496d86b_2_6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6" name="Google Shape;26;gb14496d86b_2_6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gb14496d86b_2_629"/>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gb14496d86b_2_629"/>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0" name="Google Shape;30;gb14496d86b_2_62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1" name="Google Shape;31;gb14496d86b_2_62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2" name="Google Shape;32;gb14496d86b_2_6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gb14496d86b_2_6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gb14496d86b_2_63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gb14496d86b_2_63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gb14496d86b_2_63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8" name="Google Shape;38;gb14496d86b_2_63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 name="Google Shape;39;gb14496d86b_2_63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gb14496d86b_2_642"/>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 name="Google Shape;42;gb14496d86b_2_642"/>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gb14496d86b_2_642"/>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gb14496d86b_2_642"/>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gb14496d86b_2_642"/>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gb14496d86b_2_64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7" name="Google Shape;47;gb14496d86b_2_64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8" name="Google Shape;48;gb14496d86b_2_64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gb14496d86b_2_65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gb14496d86b_2_65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2" name="Google Shape;52;gb14496d86b_2_65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3" name="Google Shape;53;gb14496d86b_2_65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gb14496d86b_2_65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gb14496d86b_2_65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7" name="Google Shape;57;gb14496d86b_2_65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gb14496d86b_2_66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gb14496d86b_2_660"/>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marR="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gb14496d86b_2_660"/>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Google Shape;62;gb14496d86b_2_66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3" name="Google Shape;63;gb14496d86b_2_66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4" name="Google Shape;64;gb14496d86b_2_66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gb14496d86b_2_66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gb14496d86b_2_667"/>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gb14496d86b_2_667"/>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Google Shape;69;gb14496d86b_2_66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0" name="Google Shape;70;gb14496d86b_2_66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1" name="Google Shape;71;gb14496d86b_2_66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b14496d86b_2_6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b14496d86b_2_6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gb14496d86b_2_6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gb14496d86b_2_6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gb14496d86b_2_6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cliffordbeers.org/embrace-new-haven-ct-inck" TargetMode="External"/><Relationship Id="rId4" Type="http://schemas.openxmlformats.org/officeDocument/2006/relationships/image" Target="../media/image4.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hyperlink" Target="mailto:sross@cliffordbeers.org" TargetMode="External"/><Relationship Id="rId9" Type="http://schemas.openxmlformats.org/officeDocument/2006/relationships/image" Target="../media/image4.png"/><Relationship Id="rId5" Type="http://schemas.openxmlformats.org/officeDocument/2006/relationships/hyperlink" Target="mailto:spoole@cliffordbeers.org" TargetMode="External"/><Relationship Id="rId6" Type="http://schemas.openxmlformats.org/officeDocument/2006/relationships/hyperlink" Target="mailto:santillia1@southernct.edu" TargetMode="External"/><Relationship Id="rId7" Type="http://schemas.openxmlformats.org/officeDocument/2006/relationships/hyperlink" Target="mailto:santillia1@southernct.edu" TargetMode="External"/><Relationship Id="rId8" Type="http://schemas.openxmlformats.org/officeDocument/2006/relationships/hyperlink" Target="mailto:jrichmond@cliffordbeer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hyperlink" Target="http://drive.google.com/file/d/1aBGrSOJ478okowQVQyNYdGIawXNTzzbp/view" TargetMode="External"/><Relationship Id="rId6"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b14496d86b_2_6"/>
          <p:cNvSpPr/>
          <p:nvPr/>
        </p:nvSpPr>
        <p:spPr>
          <a:xfrm>
            <a:off x="0" y="-343049"/>
            <a:ext cx="12192000" cy="8096100"/>
          </a:xfrm>
          <a:prstGeom prst="rect">
            <a:avLst/>
          </a:prstGeom>
          <a:solidFill>
            <a:srgbClr val="0084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gb14496d86b_2_6"/>
          <p:cNvSpPr/>
          <p:nvPr/>
        </p:nvSpPr>
        <p:spPr>
          <a:xfrm rot="-5400000">
            <a:off x="7953299" y="3514651"/>
            <a:ext cx="8096400" cy="381000"/>
          </a:xfrm>
          <a:prstGeom prst="rect">
            <a:avLst/>
          </a:prstGeom>
          <a:solidFill>
            <a:srgbClr val="B8B30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8" name="Google Shape;98;gb14496d86b_2_6"/>
          <p:cNvPicPr preferRelativeResize="0"/>
          <p:nvPr/>
        </p:nvPicPr>
        <p:blipFill rotWithShape="1">
          <a:blip r:embed="rId3">
            <a:alphaModFix/>
          </a:blip>
          <a:srcRect b="0" l="0" r="0" t="0"/>
          <a:stretch/>
        </p:blipFill>
        <p:spPr>
          <a:xfrm>
            <a:off x="990793" y="974223"/>
            <a:ext cx="9292124" cy="4942974"/>
          </a:xfrm>
          <a:prstGeom prst="rect">
            <a:avLst/>
          </a:prstGeom>
          <a:noFill/>
          <a:ln>
            <a:noFill/>
          </a:ln>
        </p:spPr>
      </p:pic>
      <p:sp>
        <p:nvSpPr>
          <p:cNvPr id="99" name="Google Shape;99;gb14496d86b_2_6"/>
          <p:cNvSpPr txBox="1"/>
          <p:nvPr/>
        </p:nvSpPr>
        <p:spPr>
          <a:xfrm>
            <a:off x="170850" y="184950"/>
            <a:ext cx="11850300" cy="6488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b14496d86b_2_876"/>
          <p:cNvSpPr/>
          <p:nvPr/>
        </p:nvSpPr>
        <p:spPr>
          <a:xfrm>
            <a:off x="203250" y="215900"/>
            <a:ext cx="11785500" cy="586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gb14496d86b_2_876"/>
          <p:cNvSpPr/>
          <p:nvPr/>
        </p:nvSpPr>
        <p:spPr>
          <a:xfrm>
            <a:off x="0" y="5558973"/>
            <a:ext cx="12192000" cy="1299000"/>
          </a:xfrm>
          <a:prstGeom prst="rect">
            <a:avLst/>
          </a:prstGeom>
          <a:solidFill>
            <a:srgbClr val="0084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gb14496d86b_2_876"/>
          <p:cNvSpPr/>
          <p:nvPr/>
        </p:nvSpPr>
        <p:spPr>
          <a:xfrm rot="10800000">
            <a:off x="0" y="5558940"/>
            <a:ext cx="12192000" cy="100200"/>
          </a:xfrm>
          <a:prstGeom prst="rect">
            <a:avLst/>
          </a:prstGeom>
          <a:solidFill>
            <a:srgbClr val="B8B30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2" name="Google Shape;232;gb14496d86b_2_876"/>
          <p:cNvPicPr preferRelativeResize="0"/>
          <p:nvPr/>
        </p:nvPicPr>
        <p:blipFill rotWithShape="1">
          <a:blip r:embed="rId3">
            <a:alphaModFix/>
          </a:blip>
          <a:srcRect b="10809" l="0" r="0" t="0"/>
          <a:stretch/>
        </p:blipFill>
        <p:spPr>
          <a:xfrm>
            <a:off x="203247" y="5728215"/>
            <a:ext cx="2337252" cy="960525"/>
          </a:xfrm>
          <a:prstGeom prst="rect">
            <a:avLst/>
          </a:prstGeom>
          <a:noFill/>
          <a:ln>
            <a:noFill/>
          </a:ln>
        </p:spPr>
      </p:pic>
      <p:pic>
        <p:nvPicPr>
          <p:cNvPr id="233" name="Google Shape;233;gb14496d86b_2_876"/>
          <p:cNvPicPr preferRelativeResize="0"/>
          <p:nvPr/>
        </p:nvPicPr>
        <p:blipFill rotWithShape="1">
          <a:blip r:embed="rId4">
            <a:alphaModFix/>
          </a:blip>
          <a:srcRect b="0" l="0" r="0" t="0"/>
          <a:stretch/>
        </p:blipFill>
        <p:spPr>
          <a:xfrm>
            <a:off x="9961756" y="5659141"/>
            <a:ext cx="2027045" cy="1078292"/>
          </a:xfrm>
          <a:prstGeom prst="rect">
            <a:avLst/>
          </a:prstGeom>
          <a:noFill/>
          <a:ln>
            <a:noFill/>
          </a:ln>
        </p:spPr>
      </p:pic>
      <p:sp>
        <p:nvSpPr>
          <p:cNvPr id="234" name="Google Shape;234;gb14496d86b_2_876"/>
          <p:cNvSpPr txBox="1"/>
          <p:nvPr>
            <p:ph type="ctrTitle"/>
          </p:nvPr>
        </p:nvSpPr>
        <p:spPr>
          <a:xfrm>
            <a:off x="526144" y="441382"/>
            <a:ext cx="10781100" cy="744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800"/>
              <a:t>Story of a Level Three Family</a:t>
            </a:r>
            <a:endParaRPr sz="4800"/>
          </a:p>
        </p:txBody>
      </p:sp>
      <p:pic>
        <p:nvPicPr>
          <p:cNvPr id="235" name="Google Shape;235;gb14496d86b_2_876"/>
          <p:cNvPicPr preferRelativeResize="0"/>
          <p:nvPr/>
        </p:nvPicPr>
        <p:blipFill>
          <a:blip r:embed="rId5">
            <a:alphaModFix/>
          </a:blip>
          <a:stretch>
            <a:fillRect/>
          </a:stretch>
        </p:blipFill>
        <p:spPr>
          <a:xfrm>
            <a:off x="526125" y="1186275"/>
            <a:ext cx="6340099" cy="4363750"/>
          </a:xfrm>
          <a:prstGeom prst="rect">
            <a:avLst/>
          </a:prstGeom>
          <a:noFill/>
          <a:ln>
            <a:noFill/>
          </a:ln>
        </p:spPr>
      </p:pic>
      <p:sp>
        <p:nvSpPr>
          <p:cNvPr id="236" name="Google Shape;236;gb14496d86b_2_876"/>
          <p:cNvSpPr txBox="1"/>
          <p:nvPr/>
        </p:nvSpPr>
        <p:spPr>
          <a:xfrm>
            <a:off x="7230200" y="1060100"/>
            <a:ext cx="4658100" cy="51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latin typeface="Calibri"/>
                <a:ea typeface="Calibri"/>
                <a:cs typeface="Calibri"/>
                <a:sym typeface="Calibri"/>
              </a:rPr>
              <a:t>1. </a:t>
            </a:r>
            <a:r>
              <a:rPr lang="en-US" sz="2600">
                <a:solidFill>
                  <a:schemeClr val="dk1"/>
                </a:solidFill>
                <a:latin typeface="Calibri"/>
                <a:ea typeface="Calibri"/>
                <a:cs typeface="Calibri"/>
                <a:sym typeface="Calibri"/>
              </a:rPr>
              <a:t>What do you imagine the parents/caregivers need most?</a:t>
            </a:r>
            <a:r>
              <a:rPr lang="en-US" sz="2600">
                <a:latin typeface="Calibri"/>
                <a:ea typeface="Calibri"/>
                <a:cs typeface="Calibri"/>
                <a:sym typeface="Calibri"/>
              </a:rPr>
              <a:t> </a:t>
            </a:r>
            <a:endParaRPr sz="2600">
              <a:latin typeface="Calibri"/>
              <a:ea typeface="Calibri"/>
              <a:cs typeface="Calibri"/>
              <a:sym typeface="Calibri"/>
            </a:endParaRPr>
          </a:p>
          <a:p>
            <a:pPr indent="0" lvl="0" marL="0" rtl="0" algn="l">
              <a:spcBef>
                <a:spcPts val="0"/>
              </a:spcBef>
              <a:spcAft>
                <a:spcPts val="0"/>
              </a:spcAft>
              <a:buNone/>
            </a:pPr>
            <a:r>
              <a:t/>
            </a:r>
            <a:endParaRPr sz="2600">
              <a:latin typeface="Calibri"/>
              <a:ea typeface="Calibri"/>
              <a:cs typeface="Calibri"/>
              <a:sym typeface="Calibri"/>
            </a:endParaRPr>
          </a:p>
          <a:p>
            <a:pPr indent="0" lvl="0" marL="0" rtl="0" algn="l">
              <a:spcBef>
                <a:spcPts val="0"/>
              </a:spcBef>
              <a:spcAft>
                <a:spcPts val="0"/>
              </a:spcAft>
              <a:buNone/>
            </a:pPr>
            <a:r>
              <a:rPr lang="en-US" sz="2600">
                <a:latin typeface="Calibri"/>
                <a:ea typeface="Calibri"/>
                <a:cs typeface="Calibri"/>
                <a:sym typeface="Calibri"/>
              </a:rPr>
              <a:t>2.  </a:t>
            </a:r>
            <a:r>
              <a:rPr lang="en-US" sz="2600">
                <a:solidFill>
                  <a:schemeClr val="dk1"/>
                </a:solidFill>
                <a:latin typeface="Calibri"/>
                <a:ea typeface="Calibri"/>
                <a:cs typeface="Calibri"/>
                <a:sym typeface="Calibri"/>
              </a:rPr>
              <a:t>What resources are available and accessible in the New Haven community?</a:t>
            </a:r>
            <a:endParaRPr sz="2600">
              <a:solidFill>
                <a:schemeClr val="dk1"/>
              </a:solidFill>
              <a:latin typeface="Calibri"/>
              <a:ea typeface="Calibri"/>
              <a:cs typeface="Calibri"/>
              <a:sym typeface="Calibri"/>
            </a:endParaRPr>
          </a:p>
          <a:p>
            <a:pPr indent="0" lvl="0" marL="0" rtl="0" algn="l">
              <a:spcBef>
                <a:spcPts val="0"/>
              </a:spcBef>
              <a:spcAft>
                <a:spcPts val="0"/>
              </a:spcAft>
              <a:buNone/>
            </a:pPr>
            <a:r>
              <a:t/>
            </a:r>
            <a:endParaRPr sz="2600">
              <a:solidFill>
                <a:schemeClr val="dk1"/>
              </a:solidFill>
              <a:latin typeface="Calibri"/>
              <a:ea typeface="Calibri"/>
              <a:cs typeface="Calibri"/>
              <a:sym typeface="Calibri"/>
            </a:endParaRPr>
          </a:p>
          <a:p>
            <a:pPr indent="0" lvl="0" marL="0" rtl="0" algn="l">
              <a:spcBef>
                <a:spcPts val="0"/>
              </a:spcBef>
              <a:spcAft>
                <a:spcPts val="0"/>
              </a:spcAft>
              <a:buNone/>
            </a:pPr>
            <a:r>
              <a:rPr lang="en-US" sz="2600">
                <a:latin typeface="Calibri"/>
                <a:ea typeface="Calibri"/>
                <a:cs typeface="Calibri"/>
                <a:sym typeface="Calibri"/>
              </a:rPr>
              <a:t>3.  </a:t>
            </a:r>
            <a:r>
              <a:rPr lang="en-US" sz="2600">
                <a:solidFill>
                  <a:schemeClr val="dk1"/>
                </a:solidFill>
                <a:latin typeface="Calibri"/>
                <a:ea typeface="Calibri"/>
                <a:cs typeface="Calibri"/>
                <a:sym typeface="Calibri"/>
              </a:rPr>
              <a:t>What is your "hopeful wish" for this family? What else does this family need that is not currently available?</a:t>
            </a:r>
            <a:endParaRPr sz="26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1"/>
          <p:cNvSpPr/>
          <p:nvPr/>
        </p:nvSpPr>
        <p:spPr>
          <a:xfrm>
            <a:off x="0" y="-343049"/>
            <a:ext cx="12192000" cy="8096249"/>
          </a:xfrm>
          <a:prstGeom prst="rect">
            <a:avLst/>
          </a:prstGeom>
          <a:solidFill>
            <a:srgbClr val="0084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6000">
                <a:solidFill>
                  <a:schemeClr val="lt1"/>
                </a:solidFill>
                <a:latin typeface="Calibri"/>
                <a:ea typeface="Calibri"/>
                <a:cs typeface="Calibri"/>
                <a:sym typeface="Calibri"/>
              </a:rPr>
              <a:t>Connecting to </a:t>
            </a:r>
            <a:endParaRPr b="1" sz="6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sz="6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sz="6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sz="6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None/>
            </a:pPr>
            <a:r>
              <a:rPr b="1" lang="en-US" sz="6000">
                <a:solidFill>
                  <a:schemeClr val="lt1"/>
                </a:solidFill>
                <a:latin typeface="Calibri"/>
                <a:ea typeface="Calibri"/>
                <a:cs typeface="Calibri"/>
                <a:sym typeface="Calibri"/>
              </a:rPr>
              <a:t>Exercise</a:t>
            </a:r>
            <a:endParaRPr b="1" i="0" sz="6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6000" u="none" cap="none" strike="noStrike">
              <a:solidFill>
                <a:schemeClr val="lt1"/>
              </a:solidFill>
              <a:latin typeface="Calibri"/>
              <a:ea typeface="Calibri"/>
              <a:cs typeface="Calibri"/>
              <a:sym typeface="Calibri"/>
            </a:endParaRPr>
          </a:p>
        </p:txBody>
      </p:sp>
      <p:sp>
        <p:nvSpPr>
          <p:cNvPr id="242" name="Google Shape;242;p31"/>
          <p:cNvSpPr/>
          <p:nvPr/>
        </p:nvSpPr>
        <p:spPr>
          <a:xfrm rot="-5400000">
            <a:off x="7953299" y="3514651"/>
            <a:ext cx="8096400" cy="381000"/>
          </a:xfrm>
          <a:prstGeom prst="rect">
            <a:avLst/>
          </a:prstGeom>
          <a:solidFill>
            <a:srgbClr val="B8B30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3" name="Google Shape;24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44" name="Google Shape;244;p31"/>
          <p:cNvPicPr preferRelativeResize="0"/>
          <p:nvPr/>
        </p:nvPicPr>
        <p:blipFill rotWithShape="1">
          <a:blip r:embed="rId3">
            <a:alphaModFix/>
          </a:blip>
          <a:srcRect b="10809" l="0" r="0" t="0"/>
          <a:stretch/>
        </p:blipFill>
        <p:spPr>
          <a:xfrm>
            <a:off x="3530325" y="2179112"/>
            <a:ext cx="5458800" cy="2184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b14496d86b_1_23"/>
          <p:cNvSpPr/>
          <p:nvPr/>
        </p:nvSpPr>
        <p:spPr>
          <a:xfrm>
            <a:off x="203200" y="215900"/>
            <a:ext cx="11785500" cy="5867400"/>
          </a:xfrm>
          <a:prstGeom prst="rect">
            <a:avLst/>
          </a:prstGeom>
          <a:noFill/>
          <a:ln cap="flat" cmpd="sng" w="19050">
            <a:solidFill>
              <a:srgbClr val="0084C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 name="Google Shape;250;gb14496d86b_1_23"/>
          <p:cNvSpPr/>
          <p:nvPr/>
        </p:nvSpPr>
        <p:spPr>
          <a:xfrm>
            <a:off x="0" y="5558973"/>
            <a:ext cx="12192000" cy="1299000"/>
          </a:xfrm>
          <a:prstGeom prst="rect">
            <a:avLst/>
          </a:prstGeom>
          <a:solidFill>
            <a:srgbClr val="0084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1" name="Google Shape;251;gb14496d86b_1_23"/>
          <p:cNvSpPr/>
          <p:nvPr/>
        </p:nvSpPr>
        <p:spPr>
          <a:xfrm rot="10800000">
            <a:off x="0" y="5558940"/>
            <a:ext cx="12192000" cy="100200"/>
          </a:xfrm>
          <a:prstGeom prst="rect">
            <a:avLst/>
          </a:prstGeom>
          <a:solidFill>
            <a:srgbClr val="B8B30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2" name="Google Shape;252;gb14496d86b_1_23"/>
          <p:cNvSpPr txBox="1"/>
          <p:nvPr/>
        </p:nvSpPr>
        <p:spPr>
          <a:xfrm>
            <a:off x="331664" y="292104"/>
            <a:ext cx="115287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4000" u="none" cap="none" strike="noStrike">
                <a:solidFill>
                  <a:srgbClr val="0070C0"/>
                </a:solidFill>
                <a:latin typeface="Calibri"/>
                <a:ea typeface="Calibri"/>
                <a:cs typeface="Calibri"/>
                <a:sym typeface="Calibri"/>
              </a:rPr>
              <a:t>Partnership Council Meeting Next Steps…</a:t>
            </a:r>
            <a:endParaRPr b="1" i="0" sz="4000" u="none" cap="none" strike="noStrike">
              <a:solidFill>
                <a:srgbClr val="0070C0"/>
              </a:solidFill>
              <a:latin typeface="Calibri"/>
              <a:ea typeface="Calibri"/>
              <a:cs typeface="Calibri"/>
              <a:sym typeface="Calibri"/>
            </a:endParaRPr>
          </a:p>
        </p:txBody>
      </p:sp>
      <p:sp>
        <p:nvSpPr>
          <p:cNvPr id="253" name="Google Shape;253;gb14496d86b_1_23"/>
          <p:cNvSpPr txBox="1"/>
          <p:nvPr>
            <p:ph idx="1" type="subTitle"/>
          </p:nvPr>
        </p:nvSpPr>
        <p:spPr>
          <a:xfrm>
            <a:off x="331664" y="1353670"/>
            <a:ext cx="11528700" cy="3944700"/>
          </a:xfrm>
          <a:prstGeom prst="rect">
            <a:avLst/>
          </a:prstGeom>
          <a:noFill/>
          <a:ln>
            <a:noFill/>
          </a:ln>
        </p:spPr>
        <p:txBody>
          <a:bodyPr anchorCtr="0" anchor="t" bIns="45700" lIns="91425" spcFirstLastPara="1" rIns="91425" wrap="square" tIns="45700">
            <a:noAutofit/>
          </a:bodyPr>
          <a:lstStyle/>
          <a:p>
            <a:pPr indent="-419100" lvl="0" marL="622300" rtl="0" algn="l">
              <a:lnSpc>
                <a:spcPct val="90000"/>
              </a:lnSpc>
              <a:spcBef>
                <a:spcPts val="1000"/>
              </a:spcBef>
              <a:spcAft>
                <a:spcPts val="0"/>
              </a:spcAft>
              <a:buSzPts val="2400"/>
              <a:buFont typeface="Noto Sans Symbols"/>
              <a:buNone/>
            </a:pPr>
            <a:r>
              <a:t/>
            </a:r>
            <a:endParaRPr sz="3600">
              <a:solidFill>
                <a:schemeClr val="dk1"/>
              </a:solidFill>
            </a:endParaRPr>
          </a:p>
          <a:p>
            <a:pPr indent="-419100" lvl="0" marL="622300" rtl="0" algn="l">
              <a:lnSpc>
                <a:spcPct val="90000"/>
              </a:lnSpc>
              <a:spcBef>
                <a:spcPts val="1000"/>
              </a:spcBef>
              <a:spcAft>
                <a:spcPts val="0"/>
              </a:spcAft>
              <a:buSzPts val="2400"/>
              <a:buFont typeface="Noto Sans Symbols"/>
              <a:buNone/>
            </a:pPr>
            <a:r>
              <a:t/>
            </a:r>
            <a:endParaRPr b="1" i="1" sz="4000">
              <a:solidFill>
                <a:schemeClr val="dk1"/>
              </a:solidFill>
            </a:endParaRPr>
          </a:p>
          <a:p>
            <a:pPr indent="-406400" lvl="0" marL="457200" rtl="0" algn="l">
              <a:lnSpc>
                <a:spcPct val="90000"/>
              </a:lnSpc>
              <a:spcBef>
                <a:spcPts val="1000"/>
              </a:spcBef>
              <a:spcAft>
                <a:spcPts val="0"/>
              </a:spcAft>
              <a:buSzPts val="2400"/>
              <a:buNone/>
            </a:pPr>
            <a:r>
              <a:t/>
            </a:r>
            <a:endParaRPr b="1" i="1" sz="4000">
              <a:solidFill>
                <a:schemeClr val="dk1"/>
              </a:solidFill>
            </a:endParaRPr>
          </a:p>
        </p:txBody>
      </p:sp>
      <p:graphicFrame>
        <p:nvGraphicFramePr>
          <p:cNvPr id="254" name="Google Shape;254;gb14496d86b_1_23"/>
          <p:cNvGraphicFramePr/>
          <p:nvPr/>
        </p:nvGraphicFramePr>
        <p:xfrm>
          <a:off x="331564" y="1260524"/>
          <a:ext cx="3000000" cy="3000000"/>
        </p:xfrm>
        <a:graphic>
          <a:graphicData uri="http://schemas.openxmlformats.org/drawingml/2006/table">
            <a:tbl>
              <a:tblPr bandRow="1" firstRow="1">
                <a:noFill/>
                <a:tableStyleId>{63D57096-4237-4BF3-9F4A-46C6D9AB6F56}</a:tableStyleId>
              </a:tblPr>
              <a:tblGrid>
                <a:gridCol w="8054350"/>
                <a:gridCol w="3272700"/>
              </a:tblGrid>
              <a:tr h="817100">
                <a:tc>
                  <a:txBody>
                    <a:bodyPr/>
                    <a:lstStyle/>
                    <a:p>
                      <a:pPr indent="0" lvl="0" marL="0" marR="0" rtl="0" algn="l">
                        <a:lnSpc>
                          <a:spcPct val="100000"/>
                        </a:lnSpc>
                        <a:spcBef>
                          <a:spcPts val="0"/>
                        </a:spcBef>
                        <a:spcAft>
                          <a:spcPts val="0"/>
                        </a:spcAft>
                        <a:buNone/>
                      </a:pPr>
                      <a:r>
                        <a:rPr lang="en-US" sz="2400" u="none" cap="none" strike="noStrike"/>
                        <a:t>Description</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t>Completed Date</a:t>
                      </a:r>
                      <a:endParaRPr sz="2400" u="none" cap="none" strike="noStrike"/>
                    </a:p>
                  </a:txBody>
                  <a:tcPr marT="45725" marB="45725" marR="91450" marL="91450"/>
                </a:tc>
              </a:tr>
              <a:tr h="5848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Next Partnership Council</a:t>
                      </a:r>
                      <a:r>
                        <a:rPr lang="en-US" sz="2400" u="none" cap="none" strike="noStrike"/>
                        <a:t> Meetings</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t>February 16,</a:t>
                      </a:r>
                      <a:r>
                        <a:rPr lang="en-US" sz="2400" u="none" cap="none" strike="noStrike"/>
                        <a:t> 2021</a:t>
                      </a:r>
                      <a:endParaRPr/>
                    </a:p>
                    <a:p>
                      <a:pPr indent="0" lvl="0" marL="0" marR="0" rtl="0" algn="l">
                        <a:lnSpc>
                          <a:spcPct val="100000"/>
                        </a:lnSpc>
                        <a:spcBef>
                          <a:spcPts val="0"/>
                        </a:spcBef>
                        <a:spcAft>
                          <a:spcPts val="0"/>
                        </a:spcAft>
                        <a:buNone/>
                      </a:pPr>
                      <a:r>
                        <a:rPr lang="en-US" sz="2400" u="none" cap="none" strike="noStrike"/>
                        <a:t>April 20, 2021</a:t>
                      </a:r>
                      <a:endParaRPr/>
                    </a:p>
                    <a:p>
                      <a:pPr indent="0" lvl="0" marL="0" marR="0" rtl="0" algn="l">
                        <a:lnSpc>
                          <a:spcPct val="100000"/>
                        </a:lnSpc>
                        <a:spcBef>
                          <a:spcPts val="0"/>
                        </a:spcBef>
                        <a:spcAft>
                          <a:spcPts val="0"/>
                        </a:spcAft>
                        <a:buNone/>
                      </a:pPr>
                      <a:r>
                        <a:rPr lang="en-US" sz="2400" u="none" cap="none" strike="noStrike"/>
                        <a:t>June 15, 2021</a:t>
                      </a:r>
                      <a:endParaRPr/>
                    </a:p>
                    <a:p>
                      <a:pPr indent="0" lvl="0" marL="0" marR="0" rtl="0" algn="l">
                        <a:lnSpc>
                          <a:spcPct val="100000"/>
                        </a:lnSpc>
                        <a:spcBef>
                          <a:spcPts val="0"/>
                        </a:spcBef>
                        <a:spcAft>
                          <a:spcPts val="0"/>
                        </a:spcAft>
                        <a:buNone/>
                      </a:pPr>
                      <a:r>
                        <a:rPr lang="en-US" sz="2400" u="none" cap="none" strike="noStrike"/>
                        <a:t>August 17, 2021</a:t>
                      </a:r>
                      <a:endParaRPr/>
                    </a:p>
                  </a:txBody>
                  <a:tcPr marT="45725" marB="45725" marR="91450" marL="91450"/>
                </a:tc>
              </a:tr>
              <a:tr h="591225">
                <a:tc>
                  <a:txBody>
                    <a:bodyPr/>
                    <a:lstStyle/>
                    <a:p>
                      <a:pPr indent="0" lvl="0" marL="0" marR="0" rtl="0" algn="l">
                        <a:lnSpc>
                          <a:spcPct val="100000"/>
                        </a:lnSpc>
                        <a:spcBef>
                          <a:spcPts val="0"/>
                        </a:spcBef>
                        <a:spcAft>
                          <a:spcPts val="0"/>
                        </a:spcAft>
                        <a:buNone/>
                      </a:pPr>
                      <a:r>
                        <a:rPr lang="en-US" sz="2400"/>
                        <a:t>Website: </a:t>
                      </a:r>
                      <a:r>
                        <a:rPr lang="en-US" sz="2000" u="sng">
                          <a:solidFill>
                            <a:schemeClr val="hlink"/>
                          </a:solidFill>
                          <a:hlinkClick r:id="rId3"/>
                        </a:rPr>
                        <a:t>https://www.cliffordbeers.org/embrace-new-haven-ct-inck</a:t>
                      </a:r>
                      <a:r>
                        <a:rPr lang="en-US" sz="2000"/>
                        <a:t> </a:t>
                      </a:r>
                      <a:endParaRPr sz="2000"/>
                    </a:p>
                  </a:txBody>
                  <a:tcPr marT="45725" marB="45725" marR="91450" marL="91450"/>
                </a:tc>
                <a:tc>
                  <a:txBody>
                    <a:bodyPr/>
                    <a:lstStyle/>
                    <a:p>
                      <a:pPr indent="0" lvl="0" marL="0" marR="0" rtl="0" algn="l">
                        <a:lnSpc>
                          <a:spcPct val="100000"/>
                        </a:lnSpc>
                        <a:spcBef>
                          <a:spcPts val="0"/>
                        </a:spcBef>
                        <a:spcAft>
                          <a:spcPts val="0"/>
                        </a:spcAft>
                        <a:buNone/>
                      </a:pPr>
                      <a:r>
                        <a:rPr lang="en-US" sz="1600"/>
                        <a:t>Password: 2021Partnership</a:t>
                      </a:r>
                      <a:endParaRPr sz="1600"/>
                    </a:p>
                    <a:p>
                      <a:pPr indent="0" lvl="0" marL="0" marR="0" rtl="0" algn="l">
                        <a:lnSpc>
                          <a:spcPct val="100000"/>
                        </a:lnSpc>
                        <a:spcBef>
                          <a:spcPts val="0"/>
                        </a:spcBef>
                        <a:spcAft>
                          <a:spcPts val="0"/>
                        </a:spcAft>
                        <a:buClr>
                          <a:schemeClr val="dk1"/>
                        </a:buClr>
                        <a:buSzPts val="1100"/>
                        <a:buFont typeface="Arial"/>
                        <a:buNone/>
                      </a:pPr>
                      <a:r>
                        <a:t/>
                      </a:r>
                      <a:endParaRPr sz="1600"/>
                    </a:p>
                    <a:p>
                      <a:pPr indent="0" lvl="0" marL="0" marR="0" rtl="0" algn="l">
                        <a:lnSpc>
                          <a:spcPct val="100000"/>
                        </a:lnSpc>
                        <a:spcBef>
                          <a:spcPts val="0"/>
                        </a:spcBef>
                        <a:spcAft>
                          <a:spcPts val="0"/>
                        </a:spcAft>
                        <a:buNone/>
                      </a:pPr>
                      <a:r>
                        <a:t/>
                      </a:r>
                      <a:endParaRPr sz="1600"/>
                    </a:p>
                  </a:txBody>
                  <a:tcPr marT="45725" marB="45725" marR="91450" marL="91450"/>
                </a:tc>
              </a:tr>
              <a:tr h="584800">
                <a:tc>
                  <a:txBody>
                    <a:bodyPr/>
                    <a:lstStyle/>
                    <a:p>
                      <a:pPr indent="0" lvl="0" marL="0" marR="0" rtl="0" algn="l">
                        <a:lnSpc>
                          <a:spcPct val="100000"/>
                        </a:lnSpc>
                        <a:spcBef>
                          <a:spcPts val="0"/>
                        </a:spcBef>
                        <a:spcAft>
                          <a:spcPts val="0"/>
                        </a:spcAft>
                        <a:buNone/>
                      </a:pPr>
                      <a:r>
                        <a:rPr lang="en-US" sz="2400"/>
                        <a:t>Subcommittee Follow-up</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2400" u="none" cap="none" strike="noStrike"/>
                    </a:p>
                  </a:txBody>
                  <a:tcPr marT="45725" marB="45725" marR="91450" marL="91450"/>
                </a:tc>
              </a:tr>
            </a:tbl>
          </a:graphicData>
        </a:graphic>
      </p:graphicFrame>
      <p:pic>
        <p:nvPicPr>
          <p:cNvPr id="255" name="Google Shape;255;gb14496d86b_1_23"/>
          <p:cNvPicPr preferRelativeResize="0"/>
          <p:nvPr/>
        </p:nvPicPr>
        <p:blipFill rotWithShape="1">
          <a:blip r:embed="rId4">
            <a:alphaModFix/>
          </a:blip>
          <a:srcRect b="10809" l="0" r="0" t="0"/>
          <a:stretch/>
        </p:blipFill>
        <p:spPr>
          <a:xfrm>
            <a:off x="331583" y="5919719"/>
            <a:ext cx="1666438" cy="684852"/>
          </a:xfrm>
          <a:prstGeom prst="rect">
            <a:avLst/>
          </a:prstGeom>
          <a:noFill/>
          <a:ln>
            <a:noFill/>
          </a:ln>
        </p:spPr>
      </p:pic>
      <p:pic>
        <p:nvPicPr>
          <p:cNvPr id="256" name="Google Shape;256;gb14496d86b_1_23"/>
          <p:cNvPicPr preferRelativeResize="0"/>
          <p:nvPr/>
        </p:nvPicPr>
        <p:blipFill rotWithShape="1">
          <a:blip r:embed="rId5">
            <a:alphaModFix/>
          </a:blip>
          <a:srcRect b="0" l="0" r="0" t="0"/>
          <a:stretch/>
        </p:blipFill>
        <p:spPr>
          <a:xfrm>
            <a:off x="9520131" y="5723004"/>
            <a:ext cx="2027045" cy="10782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8"/>
          <p:cNvSpPr/>
          <p:nvPr/>
        </p:nvSpPr>
        <p:spPr>
          <a:xfrm>
            <a:off x="203200" y="215900"/>
            <a:ext cx="11785600" cy="5867400"/>
          </a:xfrm>
          <a:prstGeom prst="rect">
            <a:avLst/>
          </a:prstGeom>
          <a:noFill/>
          <a:ln cap="flat" cmpd="sng" w="19050">
            <a:solidFill>
              <a:srgbClr val="0084C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8"/>
          <p:cNvSpPr/>
          <p:nvPr/>
        </p:nvSpPr>
        <p:spPr>
          <a:xfrm>
            <a:off x="0" y="5542246"/>
            <a:ext cx="12192000" cy="1299027"/>
          </a:xfrm>
          <a:prstGeom prst="rect">
            <a:avLst/>
          </a:prstGeom>
          <a:solidFill>
            <a:srgbClr val="0084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p8"/>
          <p:cNvSpPr/>
          <p:nvPr/>
        </p:nvSpPr>
        <p:spPr>
          <a:xfrm rot="10800000">
            <a:off x="0" y="5558973"/>
            <a:ext cx="12192000" cy="100167"/>
          </a:xfrm>
          <a:prstGeom prst="rect">
            <a:avLst/>
          </a:prstGeom>
          <a:solidFill>
            <a:srgbClr val="B8B30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4" name="Google Shape;264;p8"/>
          <p:cNvPicPr preferRelativeResize="0"/>
          <p:nvPr/>
        </p:nvPicPr>
        <p:blipFill rotWithShape="1">
          <a:blip r:embed="rId3">
            <a:alphaModFix/>
          </a:blip>
          <a:srcRect b="0" l="0" r="0" t="0"/>
          <a:stretch/>
        </p:blipFill>
        <p:spPr>
          <a:xfrm>
            <a:off x="585258" y="961942"/>
            <a:ext cx="4105275" cy="4105275"/>
          </a:xfrm>
          <a:prstGeom prst="rect">
            <a:avLst/>
          </a:prstGeom>
          <a:noFill/>
          <a:ln>
            <a:noFill/>
          </a:ln>
        </p:spPr>
      </p:pic>
      <p:sp>
        <p:nvSpPr>
          <p:cNvPr id="265" name="Google Shape;265;p8"/>
          <p:cNvSpPr txBox="1"/>
          <p:nvPr/>
        </p:nvSpPr>
        <p:spPr>
          <a:xfrm>
            <a:off x="6362163" y="460651"/>
            <a:ext cx="4666265" cy="393388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Embrace CT-InCK Website: </a:t>
            </a:r>
            <a:r>
              <a:rPr b="0" i="0" lang="en-US" sz="1800" u="sng" cap="none" strike="noStrike">
                <a:solidFill>
                  <a:srgbClr val="0070C0"/>
                </a:solidFill>
                <a:latin typeface="Calibri"/>
                <a:ea typeface="Calibri"/>
                <a:cs typeface="Calibri"/>
                <a:sym typeface="Calibri"/>
              </a:rPr>
              <a:t>https://www.cliffordbeers.org/embrace-new-haven-ct-inck</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Contact Information:</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Shayla Ross, InC</a:t>
            </a:r>
            <a:r>
              <a:rPr lang="en-US" sz="1800">
                <a:latin typeface="Calibri"/>
                <a:ea typeface="Calibri"/>
                <a:cs typeface="Calibri"/>
                <a:sym typeface="Calibri"/>
              </a:rPr>
              <a:t>K</a:t>
            </a:r>
            <a:r>
              <a:rPr b="0" i="0" lang="en-US" sz="1800" u="none" cap="none" strike="noStrike">
                <a:solidFill>
                  <a:srgbClr val="000000"/>
                </a:solidFill>
                <a:latin typeface="Calibri"/>
                <a:ea typeface="Calibri"/>
                <a:cs typeface="Calibri"/>
                <a:sym typeface="Calibri"/>
              </a:rPr>
              <a:t> Project Administrator</a:t>
            </a:r>
            <a:endParaRPr/>
          </a:p>
          <a:p>
            <a:pPr indent="0" lvl="0" marL="0" marR="0" rtl="0" algn="ctr">
              <a:lnSpc>
                <a:spcPct val="100000"/>
              </a:lnSpc>
              <a:spcBef>
                <a:spcPts val="0"/>
              </a:spcBef>
              <a:spcAft>
                <a:spcPts val="0"/>
              </a:spcAft>
              <a:buNone/>
            </a:pPr>
            <a:r>
              <a:rPr b="0" i="0" lang="en-US" sz="1800" u="sng" cap="none" strike="noStrike">
                <a:solidFill>
                  <a:srgbClr val="0084C7"/>
                </a:solidFill>
                <a:latin typeface="Calibri"/>
                <a:ea typeface="Calibri"/>
                <a:cs typeface="Calibri"/>
                <a:sym typeface="Calibri"/>
                <a:hlinkClick r:id="rId4">
                  <a:extLst>
                    <a:ext uri="{A12FA001-AC4F-418D-AE19-62706E023703}">
                      <ahyp:hlinkClr val="tx"/>
                    </a:ext>
                  </a:extLst>
                </a:hlinkClick>
              </a:rPr>
              <a:t>sross@cliffordbeers.org</a:t>
            </a:r>
            <a:endParaRPr b="0" i="0" sz="1800" u="none" cap="none" strike="noStrike">
              <a:solidFill>
                <a:srgbClr val="0084C7"/>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Seth Poole, Director Systems of Care</a:t>
            </a:r>
            <a:endParaRPr/>
          </a:p>
          <a:p>
            <a:pPr indent="0" lvl="0" marL="0" marR="0" rtl="0" algn="ctr">
              <a:lnSpc>
                <a:spcPct val="100000"/>
              </a:lnSpc>
              <a:spcBef>
                <a:spcPts val="0"/>
              </a:spcBef>
              <a:spcAft>
                <a:spcPts val="0"/>
              </a:spcAft>
              <a:buNone/>
            </a:pPr>
            <a:r>
              <a:rPr b="0" i="0" lang="en-US" sz="1800" u="sng" cap="none" strike="noStrike">
                <a:solidFill>
                  <a:srgbClr val="000000"/>
                </a:solidFill>
                <a:latin typeface="Calibri"/>
                <a:ea typeface="Calibri"/>
                <a:cs typeface="Calibri"/>
                <a:sym typeface="Calibri"/>
                <a:hlinkClick r:id="rId5">
                  <a:extLst>
                    <a:ext uri="{A12FA001-AC4F-418D-AE19-62706E023703}">
                      <ahyp:hlinkClr val="tx"/>
                    </a:ext>
                  </a:extLst>
                </a:hlinkClick>
              </a:rPr>
              <a:t>spoole@cliffordbeers.org</a:t>
            </a:r>
            <a:r>
              <a:rPr lang="en-US" sz="1800">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Alycia Santilli, Director CARE</a:t>
            </a:r>
            <a:endParaRPr/>
          </a:p>
          <a:p>
            <a:pPr indent="0" lvl="0" marL="0" marR="0" rtl="0" algn="ctr">
              <a:lnSpc>
                <a:spcPct val="100000"/>
              </a:lnSpc>
              <a:spcBef>
                <a:spcPts val="0"/>
              </a:spcBef>
              <a:spcAft>
                <a:spcPts val="0"/>
              </a:spcAft>
              <a:buNone/>
            </a:pPr>
            <a:r>
              <a:rPr b="0" i="0" lang="en-US" sz="1800" u="sng" cap="none" strike="noStrike">
                <a:solidFill>
                  <a:srgbClr val="000000"/>
                </a:solidFill>
                <a:latin typeface="Calibri"/>
                <a:ea typeface="Calibri"/>
                <a:cs typeface="Calibri"/>
                <a:sym typeface="Calibri"/>
                <a:hlinkClick r:id="rId6">
                  <a:extLst>
                    <a:ext uri="{A12FA001-AC4F-418D-AE19-62706E023703}">
                      <ahyp:hlinkClr val="tx"/>
                    </a:ext>
                  </a:extLst>
                </a:hlinkClick>
              </a:rPr>
              <a:t>santillia1@southernct.ed</a:t>
            </a:r>
            <a:r>
              <a:rPr b="0" i="0" lang="en-US" sz="1800" u="sng" cap="none" strike="noStrike">
                <a:solidFill>
                  <a:srgbClr val="000000"/>
                </a:solidFill>
                <a:latin typeface="Calibri"/>
                <a:ea typeface="Calibri"/>
                <a:cs typeface="Calibri"/>
                <a:sym typeface="Calibri"/>
                <a:hlinkClick r:id="rId7">
                  <a:extLst>
                    <a:ext uri="{A12FA001-AC4F-418D-AE19-62706E023703}">
                      <ahyp:hlinkClr val="tx"/>
                    </a:ext>
                  </a:extLst>
                </a:hlinkClick>
              </a:rPr>
              <a:t>u</a:t>
            </a:r>
            <a:r>
              <a:rPr lang="en-US" sz="1800">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Jennifer Richmond, InCK Project Director</a:t>
            </a:r>
            <a:endParaRPr/>
          </a:p>
          <a:p>
            <a:pPr indent="0" lvl="0" marL="0" marR="0" rtl="0" algn="ctr">
              <a:lnSpc>
                <a:spcPct val="100000"/>
              </a:lnSpc>
              <a:spcBef>
                <a:spcPts val="0"/>
              </a:spcBef>
              <a:spcAft>
                <a:spcPts val="0"/>
              </a:spcAft>
              <a:buNone/>
            </a:pPr>
            <a:r>
              <a:rPr b="0" i="0" lang="en-US" sz="1800" u="sng" cap="none" strike="noStrike">
                <a:solidFill>
                  <a:srgbClr val="000000"/>
                </a:solidFill>
                <a:latin typeface="Calibri"/>
                <a:ea typeface="Calibri"/>
                <a:cs typeface="Calibri"/>
                <a:sym typeface="Calibri"/>
                <a:hlinkClick r:id="rId8">
                  <a:extLst>
                    <a:ext uri="{A12FA001-AC4F-418D-AE19-62706E023703}">
                      <ahyp:hlinkClr val="tx"/>
                    </a:ext>
                  </a:extLst>
                </a:hlinkClick>
              </a:rPr>
              <a:t>jrichmond@cliffordbeers.org</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pic>
        <p:nvPicPr>
          <p:cNvPr id="266" name="Google Shape;266;p8"/>
          <p:cNvPicPr preferRelativeResize="0"/>
          <p:nvPr/>
        </p:nvPicPr>
        <p:blipFill rotWithShape="1">
          <a:blip r:embed="rId3">
            <a:alphaModFix/>
          </a:blip>
          <a:srcRect b="64862" l="22660" r="0" t="20701"/>
          <a:stretch/>
        </p:blipFill>
        <p:spPr>
          <a:xfrm>
            <a:off x="1515534" y="2379208"/>
            <a:ext cx="3174999" cy="592667"/>
          </a:xfrm>
          <a:prstGeom prst="rect">
            <a:avLst/>
          </a:prstGeom>
          <a:noFill/>
          <a:ln>
            <a:noFill/>
          </a:ln>
        </p:spPr>
      </p:pic>
      <p:pic>
        <p:nvPicPr>
          <p:cNvPr id="267" name="Google Shape;267;p8"/>
          <p:cNvPicPr preferRelativeResize="0"/>
          <p:nvPr/>
        </p:nvPicPr>
        <p:blipFill rotWithShape="1">
          <a:blip r:embed="rId9">
            <a:alphaModFix/>
          </a:blip>
          <a:srcRect b="10809" l="0" r="0" t="0"/>
          <a:stretch/>
        </p:blipFill>
        <p:spPr>
          <a:xfrm>
            <a:off x="275233" y="5849332"/>
            <a:ext cx="1666438" cy="684852"/>
          </a:xfrm>
          <a:prstGeom prst="rect">
            <a:avLst/>
          </a:prstGeom>
          <a:noFill/>
          <a:ln>
            <a:noFill/>
          </a:ln>
        </p:spPr>
      </p:pic>
      <p:pic>
        <p:nvPicPr>
          <p:cNvPr id="268" name="Google Shape;268;p8"/>
          <p:cNvPicPr preferRelativeResize="0"/>
          <p:nvPr/>
        </p:nvPicPr>
        <p:blipFill rotWithShape="1">
          <a:blip r:embed="rId10">
            <a:alphaModFix/>
          </a:blip>
          <a:srcRect b="0" l="0" r="0" t="0"/>
          <a:stretch/>
        </p:blipFill>
        <p:spPr>
          <a:xfrm>
            <a:off x="9898656" y="5762991"/>
            <a:ext cx="2027045" cy="10782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b14496d86b_2_706"/>
          <p:cNvSpPr txBox="1"/>
          <p:nvPr/>
        </p:nvSpPr>
        <p:spPr>
          <a:xfrm>
            <a:off x="170850" y="184950"/>
            <a:ext cx="11850300" cy="6488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b14496d86b_2_706"/>
          <p:cNvSpPr/>
          <p:nvPr/>
        </p:nvSpPr>
        <p:spPr>
          <a:xfrm>
            <a:off x="0" y="5558973"/>
            <a:ext cx="12192000" cy="1299000"/>
          </a:xfrm>
          <a:prstGeom prst="rect">
            <a:avLst/>
          </a:prstGeom>
          <a:solidFill>
            <a:srgbClr val="0084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gb14496d86b_2_706"/>
          <p:cNvSpPr/>
          <p:nvPr/>
        </p:nvSpPr>
        <p:spPr>
          <a:xfrm rot="10800000">
            <a:off x="0" y="5558940"/>
            <a:ext cx="12192000" cy="100200"/>
          </a:xfrm>
          <a:prstGeom prst="rect">
            <a:avLst/>
          </a:prstGeom>
          <a:solidFill>
            <a:srgbClr val="B8B30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9" name="Google Shape;109;gb14496d86b_2_706"/>
          <p:cNvPicPr preferRelativeResize="0"/>
          <p:nvPr/>
        </p:nvPicPr>
        <p:blipFill rotWithShape="1">
          <a:blip r:embed="rId3">
            <a:alphaModFix/>
          </a:blip>
          <a:srcRect b="0" l="0" r="0" t="0"/>
          <a:stretch/>
        </p:blipFill>
        <p:spPr>
          <a:xfrm>
            <a:off x="9961756" y="5659141"/>
            <a:ext cx="2027045" cy="1078292"/>
          </a:xfrm>
          <a:prstGeom prst="rect">
            <a:avLst/>
          </a:prstGeom>
          <a:noFill/>
          <a:ln>
            <a:noFill/>
          </a:ln>
        </p:spPr>
      </p:pic>
      <p:sp>
        <p:nvSpPr>
          <p:cNvPr id="110" name="Google Shape;110;gb14496d86b_2_706"/>
          <p:cNvSpPr/>
          <p:nvPr/>
        </p:nvSpPr>
        <p:spPr>
          <a:xfrm>
            <a:off x="0" y="466025"/>
            <a:ext cx="12192000" cy="5092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3200" u="none" cap="none" strike="noStrike">
                <a:solidFill>
                  <a:srgbClr val="0084C7"/>
                </a:solidFill>
                <a:latin typeface="Calibri"/>
                <a:ea typeface="Calibri"/>
                <a:cs typeface="Calibri"/>
                <a:sym typeface="Calibri"/>
              </a:rPr>
              <a:t>Where healthcare meets community.</a:t>
            </a:r>
            <a:endParaRPr b="0"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None/>
            </a:pPr>
            <a:r>
              <a:rPr b="1" i="1" lang="en-US" sz="4400" u="none" cap="none" strike="noStrike">
                <a:solidFill>
                  <a:srgbClr val="0084C7"/>
                </a:solidFill>
                <a:latin typeface="Arial"/>
                <a:ea typeface="Arial"/>
                <a:cs typeface="Arial"/>
                <a:sym typeface="Arial"/>
              </a:rPr>
              <a:t>Doing together what we cannot do apart</a:t>
            </a:r>
            <a:endParaRPr/>
          </a:p>
          <a:p>
            <a:pPr indent="0" lvl="0" marL="0" marR="0" rtl="0" algn="ctr">
              <a:lnSpc>
                <a:spcPct val="100000"/>
              </a:lnSpc>
              <a:spcBef>
                <a:spcPts val="0"/>
              </a:spcBef>
              <a:spcAft>
                <a:spcPts val="0"/>
              </a:spcAft>
              <a:buNone/>
            </a:pPr>
            <a:r>
              <a:t/>
            </a:r>
            <a:endParaRPr b="0" i="0" sz="6000" u="none" cap="none" strike="noStrike">
              <a:solidFill>
                <a:srgbClr val="0084C7"/>
              </a:solidFill>
              <a:latin typeface="Calibri"/>
              <a:ea typeface="Calibri"/>
              <a:cs typeface="Calibri"/>
              <a:sym typeface="Calibri"/>
            </a:endParaRPr>
          </a:p>
        </p:txBody>
      </p:sp>
      <p:pic>
        <p:nvPicPr>
          <p:cNvPr id="111" name="Google Shape;111;gb14496d86b_2_706"/>
          <p:cNvPicPr preferRelativeResize="0"/>
          <p:nvPr/>
        </p:nvPicPr>
        <p:blipFill rotWithShape="1">
          <a:blip r:embed="rId4">
            <a:alphaModFix/>
          </a:blip>
          <a:srcRect b="10809" l="0" r="0" t="0"/>
          <a:stretch/>
        </p:blipFill>
        <p:spPr>
          <a:xfrm>
            <a:off x="3965911" y="220101"/>
            <a:ext cx="3537789" cy="1415634"/>
          </a:xfrm>
          <a:prstGeom prst="rect">
            <a:avLst/>
          </a:prstGeom>
          <a:noFill/>
          <a:ln>
            <a:noFill/>
          </a:ln>
        </p:spPr>
      </p:pic>
      <p:pic>
        <p:nvPicPr>
          <p:cNvPr id="112" name="Google Shape;112;gb14496d86b_2_706"/>
          <p:cNvPicPr preferRelativeResize="0"/>
          <p:nvPr/>
        </p:nvPicPr>
        <p:blipFill rotWithShape="1">
          <a:blip r:embed="rId5">
            <a:alphaModFix/>
          </a:blip>
          <a:srcRect b="0" l="0" r="0" t="0"/>
          <a:stretch/>
        </p:blipFill>
        <p:spPr>
          <a:xfrm>
            <a:off x="170848" y="4176976"/>
            <a:ext cx="3047755" cy="1415625"/>
          </a:xfrm>
          <a:prstGeom prst="rect">
            <a:avLst/>
          </a:prstGeom>
          <a:noFill/>
          <a:ln>
            <a:noFill/>
          </a:ln>
        </p:spPr>
      </p:pic>
      <p:sp>
        <p:nvSpPr>
          <p:cNvPr id="113" name="Google Shape;113;gb14496d86b_2_706"/>
          <p:cNvSpPr txBox="1"/>
          <p:nvPr/>
        </p:nvSpPr>
        <p:spPr>
          <a:xfrm>
            <a:off x="3092125" y="4552750"/>
            <a:ext cx="76809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This project is supported by the Centers for Medicare and Medicaid Services (CMS) of the U.S. Department of Health and Human Services (HHS), Grant No. 2B2CMS331760-01-00.  Contents herein are those of the author(s) and do not necessarily represent the official views of, nor an endorsement, by CMS, HHS or the U.S. Government.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p:nvPr/>
        </p:nvSpPr>
        <p:spPr>
          <a:xfrm>
            <a:off x="203250" y="215900"/>
            <a:ext cx="11785500" cy="5867400"/>
          </a:xfrm>
          <a:prstGeom prst="rect">
            <a:avLst/>
          </a:prstGeom>
          <a:noFill/>
          <a:ln cap="flat" cmpd="sng" w="19050">
            <a:solidFill>
              <a:srgbClr val="0084C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5"/>
          <p:cNvSpPr/>
          <p:nvPr/>
        </p:nvSpPr>
        <p:spPr>
          <a:xfrm>
            <a:off x="0" y="5558973"/>
            <a:ext cx="12192000" cy="1299000"/>
          </a:xfrm>
          <a:prstGeom prst="rect">
            <a:avLst/>
          </a:prstGeom>
          <a:solidFill>
            <a:srgbClr val="0084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5"/>
          <p:cNvSpPr/>
          <p:nvPr/>
        </p:nvSpPr>
        <p:spPr>
          <a:xfrm rot="10800000">
            <a:off x="0" y="5558940"/>
            <a:ext cx="12192000" cy="100200"/>
          </a:xfrm>
          <a:prstGeom prst="rect">
            <a:avLst/>
          </a:prstGeom>
          <a:solidFill>
            <a:srgbClr val="B8B30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aphicFrame>
        <p:nvGraphicFramePr>
          <p:cNvPr id="121" name="Google Shape;121;p5"/>
          <p:cNvGraphicFramePr/>
          <p:nvPr/>
        </p:nvGraphicFramePr>
        <p:xfrm>
          <a:off x="516000" y="431970"/>
          <a:ext cx="3000000" cy="3000000"/>
        </p:xfrm>
        <a:graphic>
          <a:graphicData uri="http://schemas.openxmlformats.org/drawingml/2006/table">
            <a:tbl>
              <a:tblPr bandRow="1" firstRow="1">
                <a:noFill/>
                <a:tableStyleId>{5DEB1460-555D-4566-A967-4BAAF12A73B3}</a:tableStyleId>
              </a:tblPr>
              <a:tblGrid>
                <a:gridCol w="8953475"/>
                <a:gridCol w="2303425"/>
              </a:tblGrid>
              <a:tr h="755625">
                <a:tc>
                  <a:txBody>
                    <a:bodyPr/>
                    <a:lstStyle/>
                    <a:p>
                      <a:pPr indent="0" lvl="0" marL="0" marR="0" rtl="0" algn="l">
                        <a:lnSpc>
                          <a:spcPct val="100000"/>
                        </a:lnSpc>
                        <a:spcBef>
                          <a:spcPts val="0"/>
                        </a:spcBef>
                        <a:spcAft>
                          <a:spcPts val="0"/>
                        </a:spcAft>
                        <a:buNone/>
                      </a:pPr>
                      <a:r>
                        <a:rPr lang="en-US" sz="2400" u="none" cap="none" strike="noStrike"/>
                        <a:t>Agenda</a:t>
                      </a:r>
                      <a:r>
                        <a:rPr lang="en-US" sz="2400"/>
                        <a:t> - This meeting will be recorded</a:t>
                      </a:r>
                      <a:endParaRPr sz="2400" u="none" cap="none" strike="noStrike">
                        <a:solidFill>
                          <a:srgbClr val="FF0000"/>
                        </a:solidFill>
                        <a:highlight>
                          <a:schemeClr val="lt1"/>
                        </a:highlight>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solidFill>
                            <a:schemeClr val="lt1"/>
                          </a:solidFill>
                          <a:latin typeface="Calibri"/>
                          <a:ea typeface="Calibri"/>
                          <a:cs typeface="Calibri"/>
                          <a:sym typeface="Calibri"/>
                        </a:rPr>
                        <a:t>Time</a:t>
                      </a:r>
                      <a:endParaRPr sz="2400" u="none" cap="none" strike="noStrike">
                        <a:solidFill>
                          <a:schemeClr val="lt1"/>
                        </a:solidFill>
                        <a:latin typeface="Calibri"/>
                        <a:ea typeface="Calibri"/>
                        <a:cs typeface="Calibri"/>
                        <a:sym typeface="Calibri"/>
                      </a:endParaRPr>
                    </a:p>
                  </a:txBody>
                  <a:tcPr marT="45725" marB="45725" marR="91450" marL="91450"/>
                </a:tc>
              </a:tr>
              <a:tr h="546475">
                <a:tc>
                  <a:txBody>
                    <a:bodyPr/>
                    <a:lstStyle/>
                    <a:p>
                      <a:pPr indent="0" lvl="0" marL="0" marR="0" rtl="0" algn="l">
                        <a:lnSpc>
                          <a:spcPct val="100000"/>
                        </a:lnSpc>
                        <a:spcBef>
                          <a:spcPts val="0"/>
                        </a:spcBef>
                        <a:spcAft>
                          <a:spcPts val="0"/>
                        </a:spcAft>
                        <a:buNone/>
                      </a:pPr>
                      <a:r>
                        <a:rPr lang="en-US" sz="2000" u="none" cap="none" strike="noStrike"/>
                        <a:t>Welcoming Remarks, Review Agenda</a:t>
                      </a:r>
                      <a:endParaRPr/>
                    </a:p>
                  </a:txBody>
                  <a:tcPr marT="45725" marB="45725" marR="91450" marL="91450"/>
                </a:tc>
                <a:tc>
                  <a:txBody>
                    <a:bodyPr/>
                    <a:lstStyle/>
                    <a:p>
                      <a:pPr indent="0" lvl="0" marL="0" marR="0" rtl="0" algn="l">
                        <a:lnSpc>
                          <a:spcPct val="100000"/>
                        </a:lnSpc>
                        <a:spcBef>
                          <a:spcPts val="0"/>
                        </a:spcBef>
                        <a:spcAft>
                          <a:spcPts val="0"/>
                        </a:spcAft>
                        <a:buNone/>
                      </a:pPr>
                      <a:r>
                        <a:rPr lang="en-US" sz="2000"/>
                        <a:t>  </a:t>
                      </a:r>
                      <a:r>
                        <a:rPr lang="en-US" sz="2000" u="none" cap="none" strike="noStrike"/>
                        <a:t>5 min</a:t>
                      </a:r>
                      <a:endParaRPr/>
                    </a:p>
                  </a:txBody>
                  <a:tcPr marT="45725" marB="45725" marR="91450" marL="91450"/>
                </a:tc>
              </a:tr>
              <a:tr h="535375">
                <a:tc>
                  <a:txBody>
                    <a:bodyPr/>
                    <a:lstStyle/>
                    <a:p>
                      <a:pPr indent="0" lvl="0" marL="0" marR="0" rtl="0" algn="l">
                        <a:lnSpc>
                          <a:spcPct val="100000"/>
                        </a:lnSpc>
                        <a:spcBef>
                          <a:spcPts val="0"/>
                        </a:spcBef>
                        <a:spcAft>
                          <a:spcPts val="0"/>
                        </a:spcAft>
                        <a:buNone/>
                      </a:pPr>
                      <a:r>
                        <a:rPr lang="en-US" sz="2000"/>
                        <a:t>Embrace CT-InCK Model </a:t>
                      </a:r>
                      <a:r>
                        <a:rPr lang="en-US" sz="2000" u="none" cap="none" strike="noStrike"/>
                        <a:t>Driver</a:t>
                      </a:r>
                      <a:r>
                        <a:rPr lang="en-US" sz="2000" u="none" cap="none" strike="noStrike"/>
                        <a:t> Diagram</a:t>
                      </a:r>
                      <a:endParaRPr sz="20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2000" u="none" cap="none" strike="noStrike"/>
                        <a:t>20 min</a:t>
                      </a:r>
                      <a:endParaRPr/>
                    </a:p>
                  </a:txBody>
                  <a:tcPr marT="45725" marB="45725" marR="91450" marL="91450"/>
                </a:tc>
              </a:tr>
              <a:tr h="535375">
                <a:tc>
                  <a:txBody>
                    <a:bodyPr/>
                    <a:lstStyle/>
                    <a:p>
                      <a:pPr indent="0" lvl="0" marL="0" marR="0" rtl="0" algn="l">
                        <a:lnSpc>
                          <a:spcPct val="100000"/>
                        </a:lnSpc>
                        <a:spcBef>
                          <a:spcPts val="0"/>
                        </a:spcBef>
                        <a:spcAft>
                          <a:spcPts val="0"/>
                        </a:spcAft>
                        <a:buClr>
                          <a:srgbClr val="000000"/>
                        </a:buClr>
                        <a:buSzPts val="2000"/>
                        <a:buFont typeface="Arial"/>
                        <a:buNone/>
                      </a:pPr>
                      <a:r>
                        <a:rPr lang="en-US" sz="2000"/>
                        <a:t>Story</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US" sz="2000"/>
                        <a:t>  </a:t>
                      </a:r>
                      <a:r>
                        <a:rPr lang="en-US" sz="2000"/>
                        <a:t>5</a:t>
                      </a:r>
                      <a:r>
                        <a:rPr lang="en-US" sz="2000" u="none" cap="none" strike="noStrike"/>
                        <a:t> min</a:t>
                      </a:r>
                      <a:endParaRPr/>
                    </a:p>
                  </a:txBody>
                  <a:tcPr marT="45725" marB="45725" marR="91450" marL="91450"/>
                </a:tc>
              </a:tr>
              <a:tr h="466000">
                <a:tc>
                  <a:txBody>
                    <a:bodyPr/>
                    <a:lstStyle/>
                    <a:p>
                      <a:pPr indent="0" lvl="0" marL="0" marR="0" rtl="0" algn="l">
                        <a:lnSpc>
                          <a:spcPct val="100000"/>
                        </a:lnSpc>
                        <a:spcBef>
                          <a:spcPts val="0"/>
                        </a:spcBef>
                        <a:spcAft>
                          <a:spcPts val="0"/>
                        </a:spcAft>
                        <a:buClr>
                          <a:srgbClr val="000000"/>
                        </a:buClr>
                        <a:buSzPts val="2000"/>
                        <a:buFont typeface="Arial"/>
                        <a:buNone/>
                      </a:pPr>
                      <a:r>
                        <a:rPr lang="en-US" sz="2000"/>
                        <a:t>Connecting Exercise - Breakout Room</a:t>
                      </a:r>
                      <a:endParaRPr sz="2000"/>
                    </a:p>
                    <a:p>
                      <a:pPr indent="0" lvl="0" marL="0" marR="0" rtl="0" algn="l">
                        <a:lnSpc>
                          <a:spcPct val="100000"/>
                        </a:lnSpc>
                        <a:spcBef>
                          <a:spcPts val="0"/>
                        </a:spcBef>
                        <a:spcAft>
                          <a:spcPts val="0"/>
                        </a:spcAft>
                        <a:buClr>
                          <a:srgbClr val="000000"/>
                        </a:buClr>
                        <a:buSzPts val="2000"/>
                        <a:buFont typeface="Arial"/>
                        <a:buNone/>
                      </a:pPr>
                      <a:r>
                        <a:rPr lang="en-US" sz="2000"/>
                        <a:t>Report Out to Group</a:t>
                      </a:r>
                      <a:endParaRPr sz="2000"/>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US" sz="2000"/>
                        <a:t>20 min</a:t>
                      </a:r>
                      <a:endParaRPr sz="2000"/>
                    </a:p>
                    <a:p>
                      <a:pPr indent="0" lvl="0" marL="0" marR="0" rtl="0" algn="l">
                        <a:lnSpc>
                          <a:spcPct val="100000"/>
                        </a:lnSpc>
                        <a:spcBef>
                          <a:spcPts val="0"/>
                        </a:spcBef>
                        <a:spcAft>
                          <a:spcPts val="0"/>
                        </a:spcAft>
                        <a:buClr>
                          <a:srgbClr val="000000"/>
                        </a:buClr>
                        <a:buSzPts val="2000"/>
                        <a:buFont typeface="Arial"/>
                        <a:buNone/>
                      </a:pPr>
                      <a:r>
                        <a:rPr lang="en-US" sz="2000"/>
                        <a:t>15 </a:t>
                      </a:r>
                      <a:r>
                        <a:rPr lang="en-US" sz="2000" u="none" cap="none" strike="noStrike"/>
                        <a:t>min</a:t>
                      </a:r>
                      <a:endParaRPr/>
                    </a:p>
                  </a:txBody>
                  <a:tcPr marT="45725" marB="45725" marR="91450" marL="91450"/>
                </a:tc>
              </a:tr>
              <a:tr h="4615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Next</a:t>
                      </a:r>
                      <a:r>
                        <a:rPr lang="en-US" sz="2000" u="none" cap="none" strike="noStrike"/>
                        <a:t> Steps and Contact Information</a:t>
                      </a:r>
                      <a:endParaRPr sz="20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2000"/>
                        <a:t>  </a:t>
                      </a:r>
                      <a:r>
                        <a:rPr lang="en-US" sz="2000" u="none" cap="none" strike="noStrike"/>
                        <a:t>5 min</a:t>
                      </a:r>
                      <a:endParaRPr/>
                    </a:p>
                  </a:txBody>
                  <a:tcPr marT="45725" marB="45725" marR="91450" marL="91450"/>
                </a:tc>
              </a:tr>
            </a:tbl>
          </a:graphicData>
        </a:graphic>
      </p:graphicFrame>
      <p:pic>
        <p:nvPicPr>
          <p:cNvPr id="122" name="Google Shape;122;p5"/>
          <p:cNvPicPr preferRelativeResize="0"/>
          <p:nvPr/>
        </p:nvPicPr>
        <p:blipFill rotWithShape="1">
          <a:blip r:embed="rId3">
            <a:alphaModFix/>
          </a:blip>
          <a:srcRect b="10809" l="0" r="0" t="0"/>
          <a:stretch/>
        </p:blipFill>
        <p:spPr>
          <a:xfrm>
            <a:off x="203247" y="5728215"/>
            <a:ext cx="2337252" cy="960525"/>
          </a:xfrm>
          <a:prstGeom prst="rect">
            <a:avLst/>
          </a:prstGeom>
          <a:noFill/>
          <a:ln>
            <a:noFill/>
          </a:ln>
        </p:spPr>
      </p:pic>
      <p:pic>
        <p:nvPicPr>
          <p:cNvPr id="123" name="Google Shape;123;p5"/>
          <p:cNvPicPr preferRelativeResize="0"/>
          <p:nvPr/>
        </p:nvPicPr>
        <p:blipFill rotWithShape="1">
          <a:blip r:embed="rId4">
            <a:alphaModFix/>
          </a:blip>
          <a:srcRect b="0" l="0" r="0" t="0"/>
          <a:stretch/>
        </p:blipFill>
        <p:spPr>
          <a:xfrm>
            <a:off x="9961756" y="5659141"/>
            <a:ext cx="2027045" cy="10782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b14496d86b_1_35"/>
          <p:cNvSpPr/>
          <p:nvPr/>
        </p:nvSpPr>
        <p:spPr>
          <a:xfrm>
            <a:off x="203250" y="215900"/>
            <a:ext cx="11785500" cy="5867400"/>
          </a:xfrm>
          <a:prstGeom prst="rect">
            <a:avLst/>
          </a:prstGeom>
          <a:noFill/>
          <a:ln cap="flat" cmpd="sng" w="19050">
            <a:solidFill>
              <a:srgbClr val="0084C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gb14496d86b_1_35"/>
          <p:cNvSpPr/>
          <p:nvPr/>
        </p:nvSpPr>
        <p:spPr>
          <a:xfrm>
            <a:off x="0" y="5558973"/>
            <a:ext cx="12192000" cy="1299000"/>
          </a:xfrm>
          <a:prstGeom prst="rect">
            <a:avLst/>
          </a:prstGeom>
          <a:solidFill>
            <a:srgbClr val="0084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gb14496d86b_1_35"/>
          <p:cNvSpPr/>
          <p:nvPr/>
        </p:nvSpPr>
        <p:spPr>
          <a:xfrm rot="10800000">
            <a:off x="0" y="5558940"/>
            <a:ext cx="12192000" cy="100200"/>
          </a:xfrm>
          <a:prstGeom prst="rect">
            <a:avLst/>
          </a:prstGeom>
          <a:solidFill>
            <a:srgbClr val="B8B30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1" name="Google Shape;131;gb14496d86b_1_35"/>
          <p:cNvPicPr preferRelativeResize="0"/>
          <p:nvPr/>
        </p:nvPicPr>
        <p:blipFill rotWithShape="1">
          <a:blip r:embed="rId3">
            <a:alphaModFix/>
          </a:blip>
          <a:srcRect b="10809" l="0" r="0" t="0"/>
          <a:stretch/>
        </p:blipFill>
        <p:spPr>
          <a:xfrm>
            <a:off x="203247" y="5728215"/>
            <a:ext cx="2337252" cy="960525"/>
          </a:xfrm>
          <a:prstGeom prst="rect">
            <a:avLst/>
          </a:prstGeom>
          <a:noFill/>
          <a:ln>
            <a:noFill/>
          </a:ln>
        </p:spPr>
      </p:pic>
      <p:pic>
        <p:nvPicPr>
          <p:cNvPr id="132" name="Google Shape;132;gb14496d86b_1_35"/>
          <p:cNvPicPr preferRelativeResize="0"/>
          <p:nvPr/>
        </p:nvPicPr>
        <p:blipFill rotWithShape="1">
          <a:blip r:embed="rId4">
            <a:alphaModFix/>
          </a:blip>
          <a:srcRect b="0" l="0" r="0" t="0"/>
          <a:stretch/>
        </p:blipFill>
        <p:spPr>
          <a:xfrm>
            <a:off x="9961756" y="5659141"/>
            <a:ext cx="2027045" cy="1078292"/>
          </a:xfrm>
          <a:prstGeom prst="rect">
            <a:avLst/>
          </a:prstGeom>
          <a:noFill/>
          <a:ln>
            <a:noFill/>
          </a:ln>
        </p:spPr>
      </p:pic>
      <p:pic>
        <p:nvPicPr>
          <p:cNvPr id="133" name="Google Shape;133;gb14496d86b_1_35" title="Partnership Council.mp4">
            <a:hlinkClick r:id="rId5"/>
          </p:cNvPr>
          <p:cNvPicPr preferRelativeResize="0"/>
          <p:nvPr/>
        </p:nvPicPr>
        <p:blipFill>
          <a:blip r:embed="rId6">
            <a:alphaModFix/>
          </a:blip>
          <a:stretch>
            <a:fillRect/>
          </a:stretch>
        </p:blipFill>
        <p:spPr>
          <a:xfrm>
            <a:off x="0" y="-169109"/>
            <a:ext cx="12192000" cy="71507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p:nvPr/>
        </p:nvSpPr>
        <p:spPr>
          <a:xfrm>
            <a:off x="87550" y="-342899"/>
            <a:ext cx="12192000" cy="8096100"/>
          </a:xfrm>
          <a:prstGeom prst="rect">
            <a:avLst/>
          </a:prstGeom>
          <a:solidFill>
            <a:srgbClr val="0084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sz="6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US" sz="6000" u="none" cap="none" strike="noStrike">
                <a:solidFill>
                  <a:schemeClr val="lt1"/>
                </a:solidFill>
                <a:latin typeface="Calibri"/>
                <a:ea typeface="Calibri"/>
                <a:cs typeface="Calibri"/>
                <a:sym typeface="Calibri"/>
              </a:rPr>
              <a:t>Driver Diagram</a:t>
            </a:r>
            <a:endParaRPr/>
          </a:p>
          <a:p>
            <a:pPr indent="0" lvl="0" marL="0" marR="0" rtl="0" algn="ctr">
              <a:lnSpc>
                <a:spcPct val="100000"/>
              </a:lnSpc>
              <a:spcBef>
                <a:spcPts val="0"/>
              </a:spcBef>
              <a:spcAft>
                <a:spcPts val="0"/>
              </a:spcAft>
              <a:buClr>
                <a:srgbClr val="000000"/>
              </a:buClr>
              <a:buSzPts val="1800"/>
              <a:buFont typeface="Arial"/>
              <a:buNone/>
            </a:pPr>
            <a:r>
              <a:t/>
            </a:r>
            <a:endParaRPr b="0" i="0" sz="6000" u="none" cap="none" strike="noStrike">
              <a:solidFill>
                <a:schemeClr val="lt1"/>
              </a:solidFill>
              <a:latin typeface="Calibri"/>
              <a:ea typeface="Calibri"/>
              <a:cs typeface="Calibri"/>
              <a:sym typeface="Calibri"/>
            </a:endParaRPr>
          </a:p>
        </p:txBody>
      </p:sp>
      <p:sp>
        <p:nvSpPr>
          <p:cNvPr id="139" name="Google Shape;139;p22"/>
          <p:cNvSpPr/>
          <p:nvPr/>
        </p:nvSpPr>
        <p:spPr>
          <a:xfrm rot="-5400000">
            <a:off x="7953299" y="3514651"/>
            <a:ext cx="8096400" cy="381000"/>
          </a:xfrm>
          <a:prstGeom prst="rect">
            <a:avLst/>
          </a:prstGeom>
          <a:solidFill>
            <a:srgbClr val="B8B30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41" name="Google Shape;141;p22"/>
          <p:cNvPicPr preferRelativeResize="0"/>
          <p:nvPr/>
        </p:nvPicPr>
        <p:blipFill rotWithShape="1">
          <a:blip r:embed="rId3">
            <a:alphaModFix/>
          </a:blip>
          <a:srcRect b="0" l="0" r="0" t="0"/>
          <a:stretch/>
        </p:blipFill>
        <p:spPr>
          <a:xfrm>
            <a:off x="9488581" y="6356341"/>
            <a:ext cx="2027045" cy="1078292"/>
          </a:xfrm>
          <a:prstGeom prst="rect">
            <a:avLst/>
          </a:prstGeom>
          <a:noFill/>
          <a:ln>
            <a:noFill/>
          </a:ln>
        </p:spPr>
      </p:pic>
      <p:pic>
        <p:nvPicPr>
          <p:cNvPr id="142" name="Google Shape;142;p22"/>
          <p:cNvPicPr preferRelativeResize="0"/>
          <p:nvPr/>
        </p:nvPicPr>
        <p:blipFill rotWithShape="1">
          <a:blip r:embed="rId4">
            <a:alphaModFix/>
          </a:blip>
          <a:srcRect b="10809" l="0" r="0" t="0"/>
          <a:stretch/>
        </p:blipFill>
        <p:spPr>
          <a:xfrm>
            <a:off x="3673771" y="973325"/>
            <a:ext cx="4844450" cy="19384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3"/>
          <p:cNvPicPr preferRelativeResize="0"/>
          <p:nvPr/>
        </p:nvPicPr>
        <p:blipFill rotWithShape="1">
          <a:blip r:embed="rId3">
            <a:alphaModFix/>
          </a:blip>
          <a:srcRect b="0" l="0" r="0" t="0"/>
          <a:stretch/>
        </p:blipFill>
        <p:spPr>
          <a:xfrm>
            <a:off x="2302552" y="1427600"/>
            <a:ext cx="3627843" cy="2743200"/>
          </a:xfrm>
          <a:prstGeom prst="rect">
            <a:avLst/>
          </a:prstGeom>
          <a:noFill/>
          <a:ln cap="flat" cmpd="sng" w="12700">
            <a:solidFill>
              <a:schemeClr val="dk1"/>
            </a:solidFill>
            <a:prstDash val="solid"/>
            <a:round/>
            <a:headEnd len="sm" w="sm" type="none"/>
            <a:tailEnd len="sm" w="sm" type="none"/>
          </a:ln>
        </p:spPr>
      </p:pic>
      <p:sp>
        <p:nvSpPr>
          <p:cNvPr id="149" name="Google Shape;149;p23"/>
          <p:cNvSpPr txBox="1"/>
          <p:nvPr>
            <p:ph type="ctrTitle"/>
          </p:nvPr>
        </p:nvSpPr>
        <p:spPr>
          <a:xfrm>
            <a:off x="2198478" y="43371"/>
            <a:ext cx="8012305" cy="106662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400"/>
              <a:buNone/>
            </a:pPr>
            <a:r>
              <a:rPr lang="en-US" sz="3200"/>
              <a:t>Clifford W. Beers Guidance Clinic &amp; Connecticut Department of Social Services</a:t>
            </a:r>
            <a:endParaRPr/>
          </a:p>
        </p:txBody>
      </p:sp>
      <p:sp>
        <p:nvSpPr>
          <p:cNvPr id="150" name="Google Shape;150;p23"/>
          <p:cNvSpPr/>
          <p:nvPr/>
        </p:nvSpPr>
        <p:spPr>
          <a:xfrm>
            <a:off x="6204631" y="1427601"/>
            <a:ext cx="3929972" cy="9925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294A82"/>
                </a:solidFill>
                <a:latin typeface="Arial"/>
                <a:ea typeface="Arial"/>
                <a:cs typeface="Arial"/>
                <a:sym typeface="Arial"/>
              </a:rPr>
              <a:t>Model Service Area &amp; Population</a:t>
            </a:r>
            <a:endParaRPr/>
          </a:p>
          <a:p>
            <a:pPr indent="0" lvl="0" marL="0" marR="0" rtl="0" algn="l">
              <a:lnSpc>
                <a:spcPct val="100000"/>
              </a:lnSpc>
              <a:spcBef>
                <a:spcPts val="300"/>
              </a:spcBef>
              <a:spcAft>
                <a:spcPts val="0"/>
              </a:spcAft>
              <a:buNone/>
            </a:pPr>
            <a:r>
              <a:rPr b="1" i="0" lang="en-US" sz="1400" u="none" cap="none" strike="noStrike">
                <a:solidFill>
                  <a:srgbClr val="000000"/>
                </a:solidFill>
                <a:latin typeface="Arial"/>
                <a:ea typeface="Arial"/>
                <a:cs typeface="Arial"/>
                <a:sym typeface="Arial"/>
              </a:rPr>
              <a:t>Attributed Population: </a:t>
            </a:r>
            <a:r>
              <a:rPr b="0" i="0" lang="en-US" sz="1400" u="none" cap="none" strike="noStrike">
                <a:solidFill>
                  <a:srgbClr val="000000"/>
                </a:solidFill>
                <a:latin typeface="Arial"/>
                <a:ea typeface="Arial"/>
                <a:cs typeface="Arial"/>
                <a:sym typeface="Arial"/>
              </a:rPr>
              <a:t>~30K beneficiaries including 1,600+ pregnant women across 6 New Haven zip codes. </a:t>
            </a:r>
            <a:endParaRPr b="1" i="0" sz="1400" u="none" cap="none" strike="noStrike">
              <a:solidFill>
                <a:srgbClr val="000000"/>
              </a:solidFill>
              <a:latin typeface="Arial"/>
              <a:ea typeface="Arial"/>
              <a:cs typeface="Arial"/>
              <a:sym typeface="Arial"/>
            </a:endParaRPr>
          </a:p>
        </p:txBody>
      </p:sp>
      <p:sp>
        <p:nvSpPr>
          <p:cNvPr id="151" name="Google Shape;151;p23"/>
          <p:cNvSpPr txBox="1"/>
          <p:nvPr>
            <p:ph idx="12" type="sldNum"/>
          </p:nvPr>
        </p:nvSpPr>
        <p:spPr>
          <a:xfrm>
            <a:off x="1688988" y="6489613"/>
            <a:ext cx="34809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52" name="Google Shape;152;p23"/>
          <p:cNvSpPr/>
          <p:nvPr/>
        </p:nvSpPr>
        <p:spPr>
          <a:xfrm>
            <a:off x="6204632" y="2625854"/>
            <a:ext cx="3996607" cy="8156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294A82"/>
                </a:solidFill>
                <a:latin typeface="Arial"/>
                <a:ea typeface="Arial"/>
                <a:cs typeface="Arial"/>
                <a:sym typeface="Arial"/>
              </a:rPr>
              <a:t>Contributors to Driver Diagram Development</a:t>
            </a:r>
            <a:endParaRPr/>
          </a:p>
          <a:p>
            <a:pPr indent="-285750" lvl="0" marL="285750" marR="0" rtl="0" algn="l">
              <a:lnSpc>
                <a:spcPct val="100000"/>
              </a:lnSpc>
              <a:spcBef>
                <a:spcPts val="3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CT Department of Social Services</a:t>
            </a:r>
            <a:endParaRPr/>
          </a:p>
          <a:p>
            <a:pPr indent="-285750" lvl="0" marL="285750" marR="0" rtl="0" algn="l">
              <a:lnSpc>
                <a:spcPct val="100000"/>
              </a:lnSpc>
              <a:spcBef>
                <a:spcPts val="3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Clifford Beers Child Guidance Center </a:t>
            </a:r>
            <a:endParaRPr/>
          </a:p>
        </p:txBody>
      </p:sp>
      <p:sp>
        <p:nvSpPr>
          <p:cNvPr id="153" name="Google Shape;153;p23"/>
          <p:cNvSpPr/>
          <p:nvPr/>
        </p:nvSpPr>
        <p:spPr>
          <a:xfrm>
            <a:off x="1688988" y="4417565"/>
            <a:ext cx="8670669" cy="1547300"/>
          </a:xfrm>
          <a:prstGeom prst="rect">
            <a:avLst/>
          </a:prstGeom>
          <a:noFill/>
          <a:ln cap="flat" cmpd="sng" w="28575">
            <a:solidFill>
              <a:srgbClr val="294A8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294A82"/>
                </a:solidFill>
                <a:latin typeface="Arial"/>
                <a:ea typeface="Arial"/>
                <a:cs typeface="Arial"/>
                <a:sym typeface="Arial"/>
              </a:rPr>
              <a:t>Successful strategies and lessons learned to date:</a:t>
            </a:r>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Convening the willingness of community associates to participate in the Partnership Council to act as an advisory board comprised of all members with a vested interest in children’s welfare, a commitment to community system change</a:t>
            </a:r>
            <a:endParaRPr/>
          </a:p>
          <a:p>
            <a:pPr indent="-285750" lvl="0" marL="285750" marR="0" rtl="0" algn="l">
              <a:lnSpc>
                <a:spcPct val="100000"/>
              </a:lnSpc>
              <a:spcBef>
                <a:spcPts val="3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Initiating the leveraging of a collective impact of state networks and championing quality family support in effort to strengthen practices and policies embedded in clinical services and care coordination for families identified in need</a:t>
            </a:r>
            <a:endParaRPr b="0" i="0" sz="1200" u="none" cap="none" strike="noStrike">
              <a:solidFill>
                <a:srgbClr val="000000"/>
              </a:solidFill>
              <a:latin typeface="Arial"/>
              <a:ea typeface="Arial"/>
              <a:cs typeface="Arial"/>
              <a:sym typeface="Arial"/>
            </a:endParaRPr>
          </a:p>
          <a:p>
            <a:pPr indent="-215900" lvl="0" marL="285750" marR="0" rtl="0" algn="l">
              <a:lnSpc>
                <a:spcPct val="100000"/>
              </a:lnSpc>
              <a:spcBef>
                <a:spcPts val="300"/>
              </a:spcBef>
              <a:spcAft>
                <a:spcPts val="0"/>
              </a:spcAft>
              <a:buClr>
                <a:schemeClr val="lt1"/>
              </a:buClr>
              <a:buSzPts val="1100"/>
              <a:buFont typeface="Arial"/>
              <a:buNone/>
            </a:pPr>
            <a:r>
              <a:t/>
            </a:r>
            <a:endParaRPr b="0" i="0" sz="1100" u="none" cap="none" strike="noStrike">
              <a:solidFill>
                <a:srgbClr val="000000"/>
              </a:solidFill>
              <a:latin typeface="Arial"/>
              <a:ea typeface="Arial"/>
              <a:cs typeface="Arial"/>
              <a:sym typeface="Arial"/>
            </a:endParaRPr>
          </a:p>
          <a:p>
            <a:pPr indent="-215900" lvl="0" marL="285750" marR="0" rtl="0" algn="l">
              <a:lnSpc>
                <a:spcPct val="100000"/>
              </a:lnSpc>
              <a:spcBef>
                <a:spcPts val="0"/>
              </a:spcBef>
              <a:spcAft>
                <a:spcPts val="0"/>
              </a:spcAft>
              <a:buClr>
                <a:schemeClr val="lt1"/>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154" name="Google Shape;154;p23"/>
          <p:cNvPicPr preferRelativeResize="0"/>
          <p:nvPr/>
        </p:nvPicPr>
        <p:blipFill rotWithShape="1">
          <a:blip r:embed="rId4">
            <a:alphaModFix/>
          </a:blip>
          <a:srcRect b="0" l="0" r="0" t="0"/>
          <a:stretch/>
        </p:blipFill>
        <p:spPr>
          <a:xfrm>
            <a:off x="424353" y="6042402"/>
            <a:ext cx="1533247" cy="815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idx="12" type="sldNum"/>
          </p:nvPr>
        </p:nvSpPr>
        <p:spPr>
          <a:xfrm>
            <a:off x="62018" y="6581323"/>
            <a:ext cx="4641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61" name="Google Shape;161;p24"/>
          <p:cNvSpPr txBox="1"/>
          <p:nvPr>
            <p:ph type="ctrTitle"/>
          </p:nvPr>
        </p:nvSpPr>
        <p:spPr>
          <a:xfrm>
            <a:off x="2325489" y="190287"/>
            <a:ext cx="8085714" cy="74504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400"/>
              <a:buNone/>
            </a:pPr>
            <a:r>
              <a:rPr lang="en-US"/>
              <a:t>Our Model Aims and Drivers</a:t>
            </a:r>
            <a:endParaRPr/>
          </a:p>
        </p:txBody>
      </p:sp>
      <p:grpSp>
        <p:nvGrpSpPr>
          <p:cNvPr id="162" name="Google Shape;162;p24"/>
          <p:cNvGrpSpPr/>
          <p:nvPr/>
        </p:nvGrpSpPr>
        <p:grpSpPr>
          <a:xfrm>
            <a:off x="1776849" y="361647"/>
            <a:ext cx="548640" cy="548640"/>
            <a:chOff x="2657" y="3361"/>
            <a:chExt cx="340" cy="340"/>
          </a:xfrm>
        </p:grpSpPr>
        <p:sp>
          <p:nvSpPr>
            <p:cNvPr id="163" name="Google Shape;163;p24"/>
            <p:cNvSpPr/>
            <p:nvPr/>
          </p:nvSpPr>
          <p:spPr>
            <a:xfrm>
              <a:off x="2721" y="3439"/>
              <a:ext cx="212" cy="170"/>
            </a:xfrm>
            <a:custGeom>
              <a:rect b="b" l="l" r="r" t="t"/>
              <a:pathLst>
                <a:path extrusionOk="0" h="257" w="320">
                  <a:moveTo>
                    <a:pt x="313" y="33"/>
                  </a:moveTo>
                  <a:cubicBezTo>
                    <a:pt x="239" y="1"/>
                    <a:pt x="239" y="1"/>
                    <a:pt x="239" y="1"/>
                  </a:cubicBezTo>
                  <a:cubicBezTo>
                    <a:pt x="236" y="0"/>
                    <a:pt x="233" y="0"/>
                    <a:pt x="230" y="1"/>
                  </a:cubicBezTo>
                  <a:cubicBezTo>
                    <a:pt x="160" y="31"/>
                    <a:pt x="160" y="31"/>
                    <a:pt x="160" y="31"/>
                  </a:cubicBezTo>
                  <a:cubicBezTo>
                    <a:pt x="89" y="1"/>
                    <a:pt x="89" y="1"/>
                    <a:pt x="89" y="1"/>
                  </a:cubicBezTo>
                  <a:cubicBezTo>
                    <a:pt x="87" y="0"/>
                    <a:pt x="83" y="0"/>
                    <a:pt x="81" y="1"/>
                  </a:cubicBezTo>
                  <a:cubicBezTo>
                    <a:pt x="6" y="33"/>
                    <a:pt x="6" y="33"/>
                    <a:pt x="6" y="33"/>
                  </a:cubicBezTo>
                  <a:cubicBezTo>
                    <a:pt x="2" y="35"/>
                    <a:pt x="0" y="38"/>
                    <a:pt x="0" y="43"/>
                  </a:cubicBezTo>
                  <a:cubicBezTo>
                    <a:pt x="0" y="245"/>
                    <a:pt x="0" y="245"/>
                    <a:pt x="0" y="245"/>
                  </a:cubicBezTo>
                  <a:cubicBezTo>
                    <a:pt x="0" y="249"/>
                    <a:pt x="1" y="252"/>
                    <a:pt x="4" y="254"/>
                  </a:cubicBezTo>
                  <a:cubicBezTo>
                    <a:pt x="7" y="256"/>
                    <a:pt x="11" y="257"/>
                    <a:pt x="15" y="255"/>
                  </a:cubicBezTo>
                  <a:cubicBezTo>
                    <a:pt x="85" y="225"/>
                    <a:pt x="85" y="225"/>
                    <a:pt x="85" y="225"/>
                  </a:cubicBezTo>
                  <a:cubicBezTo>
                    <a:pt x="155" y="255"/>
                    <a:pt x="155" y="255"/>
                    <a:pt x="155" y="255"/>
                  </a:cubicBezTo>
                  <a:cubicBezTo>
                    <a:pt x="158" y="256"/>
                    <a:pt x="161" y="256"/>
                    <a:pt x="164" y="255"/>
                  </a:cubicBezTo>
                  <a:cubicBezTo>
                    <a:pt x="234" y="225"/>
                    <a:pt x="234" y="225"/>
                    <a:pt x="234" y="225"/>
                  </a:cubicBezTo>
                  <a:cubicBezTo>
                    <a:pt x="305" y="255"/>
                    <a:pt x="305" y="255"/>
                    <a:pt x="305" y="255"/>
                  </a:cubicBezTo>
                  <a:cubicBezTo>
                    <a:pt x="306" y="256"/>
                    <a:pt x="308" y="256"/>
                    <a:pt x="309" y="256"/>
                  </a:cubicBezTo>
                  <a:cubicBezTo>
                    <a:pt x="311" y="256"/>
                    <a:pt x="313" y="255"/>
                    <a:pt x="315" y="254"/>
                  </a:cubicBezTo>
                  <a:cubicBezTo>
                    <a:pt x="318" y="252"/>
                    <a:pt x="320" y="249"/>
                    <a:pt x="320" y="245"/>
                  </a:cubicBezTo>
                  <a:cubicBezTo>
                    <a:pt x="320" y="43"/>
                    <a:pt x="320" y="43"/>
                    <a:pt x="320" y="43"/>
                  </a:cubicBezTo>
                  <a:cubicBezTo>
                    <a:pt x="320" y="38"/>
                    <a:pt x="317" y="35"/>
                    <a:pt x="313" y="33"/>
                  </a:cubicBezTo>
                  <a:close/>
                  <a:moveTo>
                    <a:pt x="96" y="27"/>
                  </a:moveTo>
                  <a:cubicBezTo>
                    <a:pt x="149" y="50"/>
                    <a:pt x="149" y="50"/>
                    <a:pt x="149" y="50"/>
                  </a:cubicBezTo>
                  <a:cubicBezTo>
                    <a:pt x="149" y="229"/>
                    <a:pt x="149" y="229"/>
                    <a:pt x="149" y="229"/>
                  </a:cubicBezTo>
                  <a:cubicBezTo>
                    <a:pt x="96" y="206"/>
                    <a:pt x="96" y="206"/>
                    <a:pt x="96" y="206"/>
                  </a:cubicBezTo>
                  <a:lnTo>
                    <a:pt x="96" y="27"/>
                  </a:lnTo>
                  <a:close/>
                  <a:moveTo>
                    <a:pt x="170" y="50"/>
                  </a:moveTo>
                  <a:cubicBezTo>
                    <a:pt x="224" y="27"/>
                    <a:pt x="224" y="27"/>
                    <a:pt x="224" y="27"/>
                  </a:cubicBezTo>
                  <a:cubicBezTo>
                    <a:pt x="224" y="206"/>
                    <a:pt x="224" y="206"/>
                    <a:pt x="224" y="206"/>
                  </a:cubicBezTo>
                  <a:cubicBezTo>
                    <a:pt x="170" y="229"/>
                    <a:pt x="170" y="229"/>
                    <a:pt x="170" y="229"/>
                  </a:cubicBezTo>
                  <a:lnTo>
                    <a:pt x="170" y="50"/>
                  </a:lnTo>
                  <a:close/>
                  <a:moveTo>
                    <a:pt x="21" y="50"/>
                  </a:moveTo>
                  <a:cubicBezTo>
                    <a:pt x="74" y="27"/>
                    <a:pt x="74" y="27"/>
                    <a:pt x="74" y="27"/>
                  </a:cubicBezTo>
                  <a:cubicBezTo>
                    <a:pt x="74" y="206"/>
                    <a:pt x="74" y="206"/>
                    <a:pt x="74" y="206"/>
                  </a:cubicBezTo>
                  <a:cubicBezTo>
                    <a:pt x="21" y="229"/>
                    <a:pt x="21" y="229"/>
                    <a:pt x="21" y="229"/>
                  </a:cubicBezTo>
                  <a:lnTo>
                    <a:pt x="21" y="50"/>
                  </a:lnTo>
                  <a:close/>
                  <a:moveTo>
                    <a:pt x="298" y="229"/>
                  </a:moveTo>
                  <a:cubicBezTo>
                    <a:pt x="245" y="206"/>
                    <a:pt x="245" y="206"/>
                    <a:pt x="245" y="206"/>
                  </a:cubicBezTo>
                  <a:cubicBezTo>
                    <a:pt x="245" y="27"/>
                    <a:pt x="245" y="27"/>
                    <a:pt x="245" y="27"/>
                  </a:cubicBezTo>
                  <a:cubicBezTo>
                    <a:pt x="298" y="50"/>
                    <a:pt x="298" y="50"/>
                    <a:pt x="298" y="50"/>
                  </a:cubicBezTo>
                  <a:lnTo>
                    <a:pt x="298" y="229"/>
                  </a:lnTo>
                  <a:close/>
                </a:path>
              </a:pathLst>
            </a:cu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64" name="Google Shape;164;p24"/>
            <p:cNvSpPr/>
            <p:nvPr/>
          </p:nvSpPr>
          <p:spPr>
            <a:xfrm>
              <a:off x="2657" y="3361"/>
              <a:ext cx="340" cy="340"/>
            </a:xfrm>
            <a:custGeom>
              <a:rect b="b" l="l" r="r" t="t"/>
              <a:pathLst>
                <a:path extrusionOk="0" h="512" w="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65" name="Google Shape;165;p24"/>
          <p:cNvSpPr/>
          <p:nvPr/>
        </p:nvSpPr>
        <p:spPr>
          <a:xfrm>
            <a:off x="1628353" y="1365549"/>
            <a:ext cx="1552496" cy="4101973"/>
          </a:xfrm>
          <a:prstGeom prst="rect">
            <a:avLst/>
          </a:prstGeom>
          <a:solidFill>
            <a:srgbClr val="FFFFFF"/>
          </a:solidFill>
          <a:ln cap="flat" cmpd="sng" w="19050">
            <a:solidFill>
              <a:srgbClr val="FFD00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Embrace CT InCK is a child-centered local service delivery and state payment model aimed at reducing expenditures and improving health equity and the quality of care for children in Medicaid and the Children’s Health Insurance Program (CHIP) through prevention, early identification, and treatment of priority behavioral health challenges and physical health needs</a:t>
            </a:r>
            <a:r>
              <a:rPr b="0" i="0" lang="en-US" sz="11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66" name="Google Shape;166;p24"/>
          <p:cNvSpPr/>
          <p:nvPr/>
        </p:nvSpPr>
        <p:spPr>
          <a:xfrm>
            <a:off x="1321916" y="945139"/>
            <a:ext cx="216537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Aim Statement</a:t>
            </a:r>
            <a:endParaRPr/>
          </a:p>
        </p:txBody>
      </p:sp>
      <p:sp>
        <p:nvSpPr>
          <p:cNvPr id="167" name="Google Shape;167;p24"/>
          <p:cNvSpPr/>
          <p:nvPr/>
        </p:nvSpPr>
        <p:spPr>
          <a:xfrm>
            <a:off x="5328772" y="2031895"/>
            <a:ext cx="2801799" cy="541930"/>
          </a:xfrm>
          <a:prstGeom prst="rect">
            <a:avLst/>
          </a:prstGeom>
          <a:solidFill>
            <a:srgbClr val="FFFFFF"/>
          </a:solidFill>
          <a:ln cap="flat" cmpd="sng" w="19050">
            <a:solidFill>
              <a:srgbClr val="6891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Timely access to an optimal mix of integrated health-related services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68" name="Google Shape;168;p24"/>
          <p:cNvSpPr/>
          <p:nvPr/>
        </p:nvSpPr>
        <p:spPr>
          <a:xfrm>
            <a:off x="3258699" y="3396929"/>
            <a:ext cx="1673048" cy="655800"/>
          </a:xfrm>
          <a:prstGeom prst="rect">
            <a:avLst/>
          </a:prstGeom>
          <a:solidFill>
            <a:srgbClr val="FFFFFF"/>
          </a:solidFill>
          <a:ln cap="flat" cmpd="sng" w="19050">
            <a:solidFill>
              <a:srgbClr val="00498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Child and Family-Centered Service Delivery</a:t>
            </a:r>
            <a:endParaRPr b="0" i="0" sz="1100" u="none" cap="none" strike="noStrike">
              <a:solidFill>
                <a:srgbClr val="000000"/>
              </a:solidFill>
              <a:latin typeface="Arial"/>
              <a:ea typeface="Arial"/>
              <a:cs typeface="Arial"/>
              <a:sym typeface="Arial"/>
            </a:endParaRPr>
          </a:p>
        </p:txBody>
      </p:sp>
      <p:sp>
        <p:nvSpPr>
          <p:cNvPr id="169" name="Google Shape;169;p24"/>
          <p:cNvSpPr/>
          <p:nvPr/>
        </p:nvSpPr>
        <p:spPr>
          <a:xfrm>
            <a:off x="3258699" y="4521689"/>
            <a:ext cx="1673048" cy="945833"/>
          </a:xfrm>
          <a:prstGeom prst="rect">
            <a:avLst/>
          </a:prstGeom>
          <a:solidFill>
            <a:srgbClr val="FFFFFF"/>
          </a:solidFill>
          <a:ln cap="flat" cmpd="sng" w="19050">
            <a:solidFill>
              <a:srgbClr val="00498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Create Sustainable and Accountable Care Systems for Children and Adolescents and pregnant women</a:t>
            </a:r>
            <a:endParaRPr b="0" i="0" sz="1100" u="none" cap="none" strike="noStrike">
              <a:solidFill>
                <a:srgbClr val="000000"/>
              </a:solidFill>
              <a:latin typeface="Arial"/>
              <a:ea typeface="Arial"/>
              <a:cs typeface="Arial"/>
              <a:sym typeface="Arial"/>
            </a:endParaRPr>
          </a:p>
        </p:txBody>
      </p:sp>
      <p:sp>
        <p:nvSpPr>
          <p:cNvPr id="170" name="Google Shape;170;p24"/>
          <p:cNvSpPr/>
          <p:nvPr/>
        </p:nvSpPr>
        <p:spPr>
          <a:xfrm>
            <a:off x="3258698" y="1365548"/>
            <a:ext cx="1673048" cy="655800"/>
          </a:xfrm>
          <a:prstGeom prst="rect">
            <a:avLst/>
          </a:prstGeom>
          <a:solidFill>
            <a:srgbClr val="FFFFFF"/>
          </a:solidFill>
          <a:ln cap="flat" cmpd="sng" w="19050">
            <a:solidFill>
              <a:srgbClr val="00498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Reduce Avoidable Inpatient Stays and Out of Home Placement</a:t>
            </a:r>
            <a:endParaRPr b="0" i="0" sz="1100" u="none" cap="none" strike="noStrike">
              <a:solidFill>
                <a:srgbClr val="000000"/>
              </a:solidFill>
              <a:latin typeface="Arial"/>
              <a:ea typeface="Arial"/>
              <a:cs typeface="Arial"/>
              <a:sym typeface="Arial"/>
            </a:endParaRPr>
          </a:p>
        </p:txBody>
      </p:sp>
      <p:sp>
        <p:nvSpPr>
          <p:cNvPr id="171" name="Google Shape;171;p24"/>
          <p:cNvSpPr/>
          <p:nvPr/>
        </p:nvSpPr>
        <p:spPr>
          <a:xfrm>
            <a:off x="3258700" y="2302861"/>
            <a:ext cx="1673049" cy="830655"/>
          </a:xfrm>
          <a:prstGeom prst="rect">
            <a:avLst/>
          </a:prstGeom>
          <a:solidFill>
            <a:srgbClr val="FFFFFF"/>
          </a:solidFill>
          <a:ln cap="flat" cmpd="sng" w="19050">
            <a:solidFill>
              <a:srgbClr val="00498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Improve Child/</a:t>
            </a:r>
            <a:endParaRPr/>
          </a:p>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Adolescent Health Outcomes</a:t>
            </a:r>
            <a:endParaRPr b="0" i="0" sz="1100" u="none" cap="none" strike="noStrike">
              <a:solidFill>
                <a:srgbClr val="000000"/>
              </a:solidFill>
              <a:latin typeface="Arial"/>
              <a:ea typeface="Arial"/>
              <a:cs typeface="Arial"/>
              <a:sym typeface="Arial"/>
            </a:endParaRPr>
          </a:p>
        </p:txBody>
      </p:sp>
      <p:sp>
        <p:nvSpPr>
          <p:cNvPr id="172" name="Google Shape;172;p24"/>
          <p:cNvSpPr/>
          <p:nvPr/>
        </p:nvSpPr>
        <p:spPr>
          <a:xfrm>
            <a:off x="5328773" y="1379151"/>
            <a:ext cx="2801799" cy="560657"/>
          </a:xfrm>
          <a:prstGeom prst="rect">
            <a:avLst/>
          </a:prstGeom>
          <a:solidFill>
            <a:srgbClr val="FFFFFF"/>
          </a:solidFill>
          <a:ln cap="flat" cmpd="sng" w="19050">
            <a:solidFill>
              <a:srgbClr val="6891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 </a:t>
            </a:r>
            <a:r>
              <a:rPr b="1" i="0" lang="en-US" sz="1100" u="none" cap="none" strike="noStrike">
                <a:solidFill>
                  <a:srgbClr val="000000"/>
                </a:solidFill>
                <a:latin typeface="Arial"/>
                <a:ea typeface="Arial"/>
                <a:cs typeface="Arial"/>
                <a:sym typeface="Arial"/>
              </a:rPr>
              <a:t>Implement Integrated Needs Assessment and Service Integration Level Stratification Process</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73" name="Google Shape;173;p24"/>
          <p:cNvSpPr/>
          <p:nvPr/>
        </p:nvSpPr>
        <p:spPr>
          <a:xfrm>
            <a:off x="5328772" y="2698583"/>
            <a:ext cx="2801799" cy="413744"/>
          </a:xfrm>
          <a:prstGeom prst="rect">
            <a:avLst/>
          </a:prstGeom>
          <a:solidFill>
            <a:srgbClr val="FFFFFF"/>
          </a:solidFill>
          <a:ln cap="flat" cmpd="sng" w="19050">
            <a:solidFill>
              <a:srgbClr val="6891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Prioritize Population Health Monitoring and Management</a:t>
            </a:r>
            <a:endParaRPr b="0" i="0" sz="1100" u="none" cap="none" strike="noStrike">
              <a:solidFill>
                <a:srgbClr val="000000"/>
              </a:solidFill>
              <a:latin typeface="Arial"/>
              <a:ea typeface="Arial"/>
              <a:cs typeface="Arial"/>
              <a:sym typeface="Arial"/>
            </a:endParaRPr>
          </a:p>
        </p:txBody>
      </p:sp>
      <p:sp>
        <p:nvSpPr>
          <p:cNvPr id="174" name="Google Shape;174;p24"/>
          <p:cNvSpPr/>
          <p:nvPr/>
        </p:nvSpPr>
        <p:spPr>
          <a:xfrm>
            <a:off x="5328772" y="3270113"/>
            <a:ext cx="2801799" cy="465769"/>
          </a:xfrm>
          <a:prstGeom prst="rect">
            <a:avLst/>
          </a:prstGeom>
          <a:solidFill>
            <a:srgbClr val="FFFFFF"/>
          </a:solidFill>
          <a:ln cap="flat" cmpd="sng" w="19050">
            <a:solidFill>
              <a:srgbClr val="6891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Offer Single Point of Contact for Care Coordination and Case Management</a:t>
            </a:r>
            <a:endParaRPr b="0" i="0" sz="1100" u="none" cap="none" strike="noStrike">
              <a:solidFill>
                <a:srgbClr val="000000"/>
              </a:solidFill>
              <a:latin typeface="Arial"/>
              <a:ea typeface="Arial"/>
              <a:cs typeface="Arial"/>
              <a:sym typeface="Arial"/>
            </a:endParaRPr>
          </a:p>
        </p:txBody>
      </p:sp>
      <p:sp>
        <p:nvSpPr>
          <p:cNvPr id="175" name="Google Shape;175;p24"/>
          <p:cNvSpPr/>
          <p:nvPr/>
        </p:nvSpPr>
        <p:spPr>
          <a:xfrm>
            <a:off x="5328772" y="3892709"/>
            <a:ext cx="2801799" cy="465535"/>
          </a:xfrm>
          <a:prstGeom prst="rect">
            <a:avLst/>
          </a:prstGeom>
          <a:solidFill>
            <a:srgbClr val="FFFFFF"/>
          </a:solidFill>
          <a:ln cap="flat" cmpd="sng" w="19050">
            <a:solidFill>
              <a:srgbClr val="6891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Increase Service Accessibility</a:t>
            </a:r>
            <a:endParaRPr b="0" i="0" sz="1100" u="none" cap="none" strike="noStrike">
              <a:solidFill>
                <a:srgbClr val="000000"/>
              </a:solidFill>
              <a:latin typeface="Arial"/>
              <a:ea typeface="Arial"/>
              <a:cs typeface="Arial"/>
              <a:sym typeface="Arial"/>
            </a:endParaRPr>
          </a:p>
        </p:txBody>
      </p:sp>
      <p:sp>
        <p:nvSpPr>
          <p:cNvPr id="176" name="Google Shape;176;p24"/>
          <p:cNvSpPr/>
          <p:nvPr/>
        </p:nvSpPr>
        <p:spPr>
          <a:xfrm>
            <a:off x="5328772" y="4459855"/>
            <a:ext cx="2801799" cy="534749"/>
          </a:xfrm>
          <a:prstGeom prst="rect">
            <a:avLst/>
          </a:prstGeom>
          <a:solidFill>
            <a:srgbClr val="FFFFFF"/>
          </a:solidFill>
          <a:ln cap="flat" cmpd="sng" w="19050">
            <a:solidFill>
              <a:srgbClr val="6891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Develop State-Specific Alternative Payment Models</a:t>
            </a:r>
            <a:endParaRPr b="0" i="0" sz="1100" u="none" cap="none" strike="noStrike">
              <a:solidFill>
                <a:srgbClr val="000000"/>
              </a:solidFill>
              <a:latin typeface="Arial"/>
              <a:ea typeface="Arial"/>
              <a:cs typeface="Arial"/>
              <a:sym typeface="Arial"/>
            </a:endParaRPr>
          </a:p>
        </p:txBody>
      </p:sp>
      <p:cxnSp>
        <p:nvCxnSpPr>
          <p:cNvPr id="177" name="Google Shape;177;p24"/>
          <p:cNvCxnSpPr/>
          <p:nvPr/>
        </p:nvCxnSpPr>
        <p:spPr>
          <a:xfrm flipH="1">
            <a:off x="4948315" y="1576870"/>
            <a:ext cx="360000" cy="233100"/>
          </a:xfrm>
          <a:prstGeom prst="bentConnector3">
            <a:avLst>
              <a:gd fmla="val 50000" name="adj1"/>
            </a:avLst>
          </a:prstGeom>
          <a:noFill/>
          <a:ln cap="flat" cmpd="sng" w="12700">
            <a:solidFill>
              <a:srgbClr val="696565"/>
            </a:solidFill>
            <a:prstDash val="dashDot"/>
            <a:miter lim="800000"/>
            <a:headEnd len="sm" w="sm" type="none"/>
            <a:tailEnd len="med" w="med" type="triangle"/>
          </a:ln>
        </p:spPr>
      </p:cxnSp>
      <p:cxnSp>
        <p:nvCxnSpPr>
          <p:cNvPr id="178" name="Google Shape;178;p24"/>
          <p:cNvCxnSpPr/>
          <p:nvPr/>
        </p:nvCxnSpPr>
        <p:spPr>
          <a:xfrm rot="5400000">
            <a:off x="4929905" y="2393783"/>
            <a:ext cx="406200" cy="360000"/>
          </a:xfrm>
          <a:prstGeom prst="bentConnector3">
            <a:avLst>
              <a:gd fmla="val 50000" name="adj1"/>
            </a:avLst>
          </a:prstGeom>
          <a:noFill/>
          <a:ln cap="flat" cmpd="sng" w="12700">
            <a:solidFill>
              <a:srgbClr val="696565"/>
            </a:solidFill>
            <a:prstDash val="dashDot"/>
            <a:miter lim="800000"/>
            <a:headEnd len="sm" w="sm" type="none"/>
            <a:tailEnd len="med" w="med" type="triangle"/>
          </a:ln>
        </p:spPr>
      </p:cxnSp>
      <p:cxnSp>
        <p:nvCxnSpPr>
          <p:cNvPr id="179" name="Google Shape;179;p24"/>
          <p:cNvCxnSpPr/>
          <p:nvPr/>
        </p:nvCxnSpPr>
        <p:spPr>
          <a:xfrm flipH="1">
            <a:off x="4953005" y="3524736"/>
            <a:ext cx="360000" cy="211200"/>
          </a:xfrm>
          <a:prstGeom prst="bentConnector3">
            <a:avLst>
              <a:gd fmla="val 50000" name="adj1"/>
            </a:avLst>
          </a:prstGeom>
          <a:noFill/>
          <a:ln cap="flat" cmpd="sng" w="12700">
            <a:solidFill>
              <a:srgbClr val="696565"/>
            </a:solidFill>
            <a:prstDash val="dashDot"/>
            <a:miter lim="800000"/>
            <a:headEnd len="sm" w="sm" type="none"/>
            <a:tailEnd len="med" w="med" type="triangle"/>
          </a:ln>
        </p:spPr>
      </p:cxnSp>
      <p:cxnSp>
        <p:nvCxnSpPr>
          <p:cNvPr id="180" name="Google Shape;180;p24"/>
          <p:cNvCxnSpPr/>
          <p:nvPr/>
        </p:nvCxnSpPr>
        <p:spPr>
          <a:xfrm rot="10800000">
            <a:off x="4931707" y="3735883"/>
            <a:ext cx="381300" cy="327900"/>
          </a:xfrm>
          <a:prstGeom prst="bentConnector3">
            <a:avLst>
              <a:gd fmla="val 50000" name="adj1"/>
            </a:avLst>
          </a:prstGeom>
          <a:noFill/>
          <a:ln cap="flat" cmpd="sng" w="12700">
            <a:solidFill>
              <a:srgbClr val="696565"/>
            </a:solidFill>
            <a:prstDash val="dashDot"/>
            <a:miter lim="800000"/>
            <a:headEnd len="sm" w="sm" type="none"/>
            <a:tailEnd len="med" w="med" type="triangle"/>
          </a:ln>
        </p:spPr>
      </p:cxnSp>
      <p:cxnSp>
        <p:nvCxnSpPr>
          <p:cNvPr id="181" name="Google Shape;181;p24"/>
          <p:cNvCxnSpPr>
            <a:endCxn id="169" idx="3"/>
          </p:cNvCxnSpPr>
          <p:nvPr/>
        </p:nvCxnSpPr>
        <p:spPr>
          <a:xfrm rot="10800000">
            <a:off x="4931747" y="4994606"/>
            <a:ext cx="572700" cy="453000"/>
          </a:xfrm>
          <a:prstGeom prst="bentConnector3">
            <a:avLst>
              <a:gd fmla="val 50001" name="adj1"/>
            </a:avLst>
          </a:prstGeom>
          <a:noFill/>
          <a:ln cap="flat" cmpd="sng" w="12700">
            <a:solidFill>
              <a:srgbClr val="696565"/>
            </a:solidFill>
            <a:prstDash val="dashDot"/>
            <a:miter lim="800000"/>
            <a:headEnd len="sm" w="sm" type="none"/>
            <a:tailEnd len="med" w="med" type="triangle"/>
          </a:ln>
        </p:spPr>
      </p:cxnSp>
      <p:cxnSp>
        <p:nvCxnSpPr>
          <p:cNvPr id="182" name="Google Shape;182;p24"/>
          <p:cNvCxnSpPr>
            <a:stCxn id="176" idx="1"/>
            <a:endCxn id="169" idx="3"/>
          </p:cNvCxnSpPr>
          <p:nvPr/>
        </p:nvCxnSpPr>
        <p:spPr>
          <a:xfrm flipH="1">
            <a:off x="4931872" y="4727230"/>
            <a:ext cx="396900" cy="267300"/>
          </a:xfrm>
          <a:prstGeom prst="bentConnector3">
            <a:avLst>
              <a:gd fmla="val 33942" name="adj1"/>
            </a:avLst>
          </a:prstGeom>
          <a:noFill/>
          <a:ln cap="flat" cmpd="sng" w="12700">
            <a:solidFill>
              <a:srgbClr val="696565"/>
            </a:solidFill>
            <a:prstDash val="dashDot"/>
            <a:miter lim="800000"/>
            <a:headEnd len="sm" w="sm" type="none"/>
            <a:tailEnd len="med" w="med" type="triangle"/>
          </a:ln>
        </p:spPr>
      </p:cxnSp>
      <p:sp>
        <p:nvSpPr>
          <p:cNvPr id="183" name="Google Shape;183;p24"/>
          <p:cNvSpPr/>
          <p:nvPr/>
        </p:nvSpPr>
        <p:spPr>
          <a:xfrm>
            <a:off x="5328772" y="5132094"/>
            <a:ext cx="2801799" cy="570015"/>
          </a:xfrm>
          <a:prstGeom prst="rect">
            <a:avLst/>
          </a:prstGeom>
          <a:solidFill>
            <a:srgbClr val="FFFFFF"/>
          </a:solidFill>
          <a:ln cap="flat" cmpd="sng" w="19050">
            <a:solidFill>
              <a:srgbClr val="6891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Improve Communication and Interoperability between State/Local Systems</a:t>
            </a:r>
            <a:endParaRPr b="0" i="0" sz="1100" u="none" cap="none" strike="noStrike">
              <a:solidFill>
                <a:srgbClr val="000000"/>
              </a:solidFill>
              <a:latin typeface="Arial"/>
              <a:ea typeface="Arial"/>
              <a:cs typeface="Arial"/>
              <a:sym typeface="Arial"/>
            </a:endParaRPr>
          </a:p>
        </p:txBody>
      </p:sp>
      <p:sp>
        <p:nvSpPr>
          <p:cNvPr id="184" name="Google Shape;184;p24"/>
          <p:cNvSpPr/>
          <p:nvPr/>
        </p:nvSpPr>
        <p:spPr>
          <a:xfrm>
            <a:off x="3240107" y="945139"/>
            <a:ext cx="170820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Primary Drivers</a:t>
            </a:r>
            <a:endParaRPr/>
          </a:p>
        </p:txBody>
      </p:sp>
      <p:sp>
        <p:nvSpPr>
          <p:cNvPr id="185" name="Google Shape;185;p24"/>
          <p:cNvSpPr/>
          <p:nvPr/>
        </p:nvSpPr>
        <p:spPr>
          <a:xfrm>
            <a:off x="5504426" y="939270"/>
            <a:ext cx="216537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Secondary Drivers*</a:t>
            </a:r>
            <a:endParaRPr/>
          </a:p>
        </p:txBody>
      </p:sp>
      <p:sp>
        <p:nvSpPr>
          <p:cNvPr id="186" name="Google Shape;186;p24"/>
          <p:cNvSpPr/>
          <p:nvPr/>
        </p:nvSpPr>
        <p:spPr>
          <a:xfrm>
            <a:off x="8245833" y="939270"/>
            <a:ext cx="216537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Measures*</a:t>
            </a:r>
            <a:endParaRPr/>
          </a:p>
        </p:txBody>
      </p:sp>
      <p:sp>
        <p:nvSpPr>
          <p:cNvPr id="187" name="Google Shape;187;p24"/>
          <p:cNvSpPr/>
          <p:nvPr/>
        </p:nvSpPr>
        <p:spPr>
          <a:xfrm>
            <a:off x="8245834" y="1383161"/>
            <a:ext cx="2186515" cy="439430"/>
          </a:xfrm>
          <a:prstGeom prst="rect">
            <a:avLst/>
          </a:prstGeom>
          <a:solidFill>
            <a:srgbClr val="FFFFFF"/>
          </a:solidFill>
          <a:ln cap="flat" cmpd="sng" w="19050">
            <a:solidFill>
              <a:srgbClr val="F9EDB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Ambulatory Care: Emergency Department and Inpatient Stays </a:t>
            </a:r>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p:txBody>
      </p:sp>
      <p:sp>
        <p:nvSpPr>
          <p:cNvPr id="188" name="Google Shape;188;p24"/>
          <p:cNvSpPr/>
          <p:nvPr/>
        </p:nvSpPr>
        <p:spPr>
          <a:xfrm>
            <a:off x="8245834" y="4247440"/>
            <a:ext cx="2229019" cy="1563773"/>
          </a:xfrm>
          <a:prstGeom prst="rect">
            <a:avLst/>
          </a:prstGeom>
          <a:solidFill>
            <a:srgbClr val="FFFFFF"/>
          </a:solidFill>
          <a:ln cap="flat" cmpd="sng" w="19050">
            <a:solidFill>
              <a:srgbClr val="F9EDB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Follow-up after Hospitalization for Mental Illness </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Food Insecurity Assessment</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Housing Stability Assessment</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Kindergarten School Readiness</a:t>
            </a:r>
            <a:endParaRPr/>
          </a:p>
        </p:txBody>
      </p:sp>
      <p:sp>
        <p:nvSpPr>
          <p:cNvPr id="189" name="Google Shape;189;p24"/>
          <p:cNvSpPr/>
          <p:nvPr/>
        </p:nvSpPr>
        <p:spPr>
          <a:xfrm>
            <a:off x="8245834" y="1928332"/>
            <a:ext cx="2186515" cy="709204"/>
          </a:xfrm>
          <a:prstGeom prst="rect">
            <a:avLst/>
          </a:prstGeom>
          <a:solidFill>
            <a:srgbClr val="FFFFFF"/>
          </a:solidFill>
          <a:ln cap="flat" cmpd="sng" w="19050">
            <a:solidFill>
              <a:srgbClr val="F9EDB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Initiation and Engagement of Alcohol and Other Drug Abuse or </a:t>
            </a:r>
            <a:br>
              <a:rPr b="1" i="0" lang="en-US" sz="1000" u="none" cap="none" strike="noStrike">
                <a:solidFill>
                  <a:srgbClr val="000000"/>
                </a:solidFill>
                <a:latin typeface="Arial"/>
                <a:ea typeface="Arial"/>
                <a:cs typeface="Arial"/>
                <a:sym typeface="Arial"/>
              </a:rPr>
            </a:br>
            <a:r>
              <a:rPr b="1" i="0" lang="en-US" sz="1000" u="none" cap="none" strike="noStrike">
                <a:solidFill>
                  <a:srgbClr val="000000"/>
                </a:solidFill>
                <a:latin typeface="Arial"/>
                <a:ea typeface="Arial"/>
                <a:cs typeface="Arial"/>
                <a:sym typeface="Arial"/>
              </a:rPr>
              <a:t>Dependence Treatment</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 </a:t>
            </a:r>
            <a:endParaRPr/>
          </a:p>
        </p:txBody>
      </p:sp>
      <p:sp>
        <p:nvSpPr>
          <p:cNvPr id="190" name="Google Shape;190;p24"/>
          <p:cNvSpPr/>
          <p:nvPr/>
        </p:nvSpPr>
        <p:spPr>
          <a:xfrm>
            <a:off x="8245834" y="2718188"/>
            <a:ext cx="2186515" cy="1474491"/>
          </a:xfrm>
          <a:prstGeom prst="rect">
            <a:avLst/>
          </a:prstGeom>
          <a:solidFill>
            <a:srgbClr val="FFFFFF"/>
          </a:solidFill>
          <a:ln cap="flat" cmpd="sng" w="19050">
            <a:solidFill>
              <a:srgbClr val="F9EDB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Well-Child Visits in the first 15 months of Life </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Well-Child Visits in the first 15 months of Life </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Adolescent Well-Care Visits Ages12-21</a:t>
            </a:r>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p:txBody>
      </p:sp>
      <p:cxnSp>
        <p:nvCxnSpPr>
          <p:cNvPr id="191" name="Google Shape;191;p24"/>
          <p:cNvCxnSpPr/>
          <p:nvPr/>
        </p:nvCxnSpPr>
        <p:spPr>
          <a:xfrm flipH="1">
            <a:off x="4931702" y="2952616"/>
            <a:ext cx="495300" cy="600"/>
          </a:xfrm>
          <a:prstGeom prst="bentConnector3">
            <a:avLst>
              <a:gd fmla="val 49995" name="adj1"/>
            </a:avLst>
          </a:prstGeom>
          <a:noFill/>
          <a:ln cap="flat" cmpd="sng" w="12700">
            <a:solidFill>
              <a:srgbClr val="696565"/>
            </a:solidFill>
            <a:prstDash val="dashDot"/>
            <a:miter lim="800000"/>
            <a:headEnd len="sm" w="sm" type="none"/>
            <a:tailEnd len="med" w="med" type="triangle"/>
          </a:ln>
        </p:spPr>
      </p:cxnSp>
      <p:pic>
        <p:nvPicPr>
          <p:cNvPr id="192" name="Google Shape;192;p24"/>
          <p:cNvPicPr preferRelativeResize="0"/>
          <p:nvPr/>
        </p:nvPicPr>
        <p:blipFill rotWithShape="1">
          <a:blip r:embed="rId3">
            <a:alphaModFix/>
          </a:blip>
          <a:srcRect b="0" l="0" r="0" t="0"/>
          <a:stretch/>
        </p:blipFill>
        <p:spPr>
          <a:xfrm>
            <a:off x="424353" y="6042402"/>
            <a:ext cx="1533247" cy="81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p:nvPr/>
        </p:nvSpPr>
        <p:spPr>
          <a:xfrm>
            <a:off x="0" y="5558973"/>
            <a:ext cx="12192000" cy="1299000"/>
          </a:xfrm>
          <a:prstGeom prst="rect">
            <a:avLst/>
          </a:prstGeom>
          <a:solidFill>
            <a:srgbClr val="0084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8" name="Google Shape;198;p33"/>
          <p:cNvSpPr/>
          <p:nvPr/>
        </p:nvSpPr>
        <p:spPr>
          <a:xfrm rot="10800000">
            <a:off x="0" y="5558940"/>
            <a:ext cx="12192000" cy="100200"/>
          </a:xfrm>
          <a:prstGeom prst="rect">
            <a:avLst/>
          </a:prstGeom>
          <a:solidFill>
            <a:srgbClr val="B8B30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9" name="Google Shape;199;p33"/>
          <p:cNvSpPr txBox="1"/>
          <p:nvPr>
            <p:ph idx="1" type="subTitle"/>
          </p:nvPr>
        </p:nvSpPr>
        <p:spPr>
          <a:xfrm>
            <a:off x="331664" y="1353670"/>
            <a:ext cx="11528700" cy="3944700"/>
          </a:xfrm>
          <a:prstGeom prst="rect">
            <a:avLst/>
          </a:prstGeom>
          <a:noFill/>
          <a:ln>
            <a:noFill/>
          </a:ln>
        </p:spPr>
        <p:txBody>
          <a:bodyPr anchorCtr="0" anchor="t" bIns="45700" lIns="91425" spcFirstLastPara="1" rIns="91425" wrap="square" tIns="45700">
            <a:noAutofit/>
          </a:bodyPr>
          <a:lstStyle/>
          <a:p>
            <a:pPr indent="-419100" lvl="0" marL="622300" rtl="0" algn="l">
              <a:lnSpc>
                <a:spcPct val="90000"/>
              </a:lnSpc>
              <a:spcBef>
                <a:spcPts val="1000"/>
              </a:spcBef>
              <a:spcAft>
                <a:spcPts val="0"/>
              </a:spcAft>
              <a:buSzPts val="2400"/>
              <a:buFont typeface="Noto Sans Symbols"/>
              <a:buNone/>
            </a:pPr>
            <a:r>
              <a:t/>
            </a:r>
            <a:endParaRPr sz="3600">
              <a:solidFill>
                <a:schemeClr val="dk1"/>
              </a:solidFill>
            </a:endParaRPr>
          </a:p>
          <a:p>
            <a:pPr indent="-419100" lvl="0" marL="622300" rtl="0" algn="l">
              <a:lnSpc>
                <a:spcPct val="90000"/>
              </a:lnSpc>
              <a:spcBef>
                <a:spcPts val="1000"/>
              </a:spcBef>
              <a:spcAft>
                <a:spcPts val="0"/>
              </a:spcAft>
              <a:buSzPts val="2400"/>
              <a:buFont typeface="Noto Sans Symbols"/>
              <a:buNone/>
            </a:pPr>
            <a:r>
              <a:t/>
            </a:r>
            <a:endParaRPr b="1" i="1" sz="4000">
              <a:solidFill>
                <a:schemeClr val="dk1"/>
              </a:solidFill>
            </a:endParaRPr>
          </a:p>
          <a:p>
            <a:pPr indent="-406400" lvl="0" marL="457200" rtl="0" algn="l">
              <a:lnSpc>
                <a:spcPct val="90000"/>
              </a:lnSpc>
              <a:spcBef>
                <a:spcPts val="1000"/>
              </a:spcBef>
              <a:spcAft>
                <a:spcPts val="0"/>
              </a:spcAft>
              <a:buSzPts val="2400"/>
              <a:buNone/>
            </a:pPr>
            <a:r>
              <a:t/>
            </a:r>
            <a:endParaRPr b="1" i="1" sz="4000">
              <a:solidFill>
                <a:schemeClr val="dk1"/>
              </a:solidFill>
            </a:endParaRPr>
          </a:p>
        </p:txBody>
      </p:sp>
      <p:pic>
        <p:nvPicPr>
          <p:cNvPr id="200" name="Google Shape;200;p33"/>
          <p:cNvPicPr preferRelativeResize="0"/>
          <p:nvPr/>
        </p:nvPicPr>
        <p:blipFill rotWithShape="1">
          <a:blip r:embed="rId3">
            <a:alphaModFix/>
          </a:blip>
          <a:srcRect b="10809" l="0" r="0" t="0"/>
          <a:stretch/>
        </p:blipFill>
        <p:spPr>
          <a:xfrm>
            <a:off x="331583" y="5919719"/>
            <a:ext cx="1666438" cy="684852"/>
          </a:xfrm>
          <a:prstGeom prst="rect">
            <a:avLst/>
          </a:prstGeom>
          <a:noFill/>
          <a:ln>
            <a:noFill/>
          </a:ln>
        </p:spPr>
      </p:pic>
      <p:pic>
        <p:nvPicPr>
          <p:cNvPr id="201" name="Google Shape;201;p33"/>
          <p:cNvPicPr preferRelativeResize="0"/>
          <p:nvPr/>
        </p:nvPicPr>
        <p:blipFill rotWithShape="1">
          <a:blip r:embed="rId4">
            <a:alphaModFix/>
          </a:blip>
          <a:srcRect b="0" l="0" r="0" t="0"/>
          <a:stretch/>
        </p:blipFill>
        <p:spPr>
          <a:xfrm>
            <a:off x="9520131" y="5723004"/>
            <a:ext cx="2027045" cy="1078292"/>
          </a:xfrm>
          <a:prstGeom prst="rect">
            <a:avLst/>
          </a:prstGeom>
          <a:noFill/>
          <a:ln>
            <a:noFill/>
          </a:ln>
        </p:spPr>
      </p:pic>
      <p:pic>
        <p:nvPicPr>
          <p:cNvPr id="202" name="Google Shape;202;p33"/>
          <p:cNvPicPr preferRelativeResize="0"/>
          <p:nvPr/>
        </p:nvPicPr>
        <p:blipFill>
          <a:blip r:embed="rId5">
            <a:alphaModFix/>
          </a:blip>
          <a:stretch>
            <a:fillRect/>
          </a:stretch>
        </p:blipFill>
        <p:spPr>
          <a:xfrm>
            <a:off x="3313452" y="263400"/>
            <a:ext cx="5295523" cy="52955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b14496d86b_2_853"/>
          <p:cNvSpPr txBox="1"/>
          <p:nvPr>
            <p:ph idx="12" type="sldNum"/>
          </p:nvPr>
        </p:nvSpPr>
        <p:spPr>
          <a:xfrm>
            <a:off x="62018" y="6581323"/>
            <a:ext cx="464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9" name="Google Shape;209;gb14496d86b_2_853"/>
          <p:cNvSpPr txBox="1"/>
          <p:nvPr>
            <p:ph type="ctrTitle"/>
          </p:nvPr>
        </p:nvSpPr>
        <p:spPr>
          <a:xfrm>
            <a:off x="526144" y="441382"/>
            <a:ext cx="10781100" cy="744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400"/>
              <a:buNone/>
            </a:pPr>
            <a:r>
              <a:rPr lang="en-US" sz="3450"/>
              <a:t>Key Components of Our Alternative Payment Model (APM)</a:t>
            </a:r>
            <a:endParaRPr sz="3450"/>
          </a:p>
        </p:txBody>
      </p:sp>
      <p:grpSp>
        <p:nvGrpSpPr>
          <p:cNvPr id="210" name="Google Shape;210;gb14496d86b_2_853"/>
          <p:cNvGrpSpPr/>
          <p:nvPr/>
        </p:nvGrpSpPr>
        <p:grpSpPr>
          <a:xfrm>
            <a:off x="1918627" y="1559899"/>
            <a:ext cx="2698344" cy="4398846"/>
            <a:chOff x="564983" y="3529857"/>
            <a:chExt cx="2833800" cy="3491702"/>
          </a:xfrm>
        </p:grpSpPr>
        <p:sp>
          <p:nvSpPr>
            <p:cNvPr id="211" name="Google Shape;211;gb14496d86b_2_853"/>
            <p:cNvSpPr/>
            <p:nvPr/>
          </p:nvSpPr>
          <p:spPr>
            <a:xfrm>
              <a:off x="564983" y="3529857"/>
              <a:ext cx="2833800" cy="3007800"/>
            </a:xfrm>
            <a:prstGeom prst="roundRect">
              <a:avLst>
                <a:gd fmla="val 16667" name="adj"/>
              </a:avLst>
            </a:prstGeom>
            <a:noFill/>
            <a:ln cap="flat" cmpd="sng" w="38100">
              <a:solidFill>
                <a:srgbClr val="6692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200" u="none" cap="none" strike="noStrike">
                <a:solidFill>
                  <a:srgbClr val="FFFFFF"/>
                </a:solidFill>
                <a:latin typeface="Arial"/>
                <a:ea typeface="Arial"/>
                <a:cs typeface="Arial"/>
                <a:sym typeface="Arial"/>
              </a:endParaRPr>
            </a:p>
          </p:txBody>
        </p:sp>
        <p:sp>
          <p:nvSpPr>
            <p:cNvPr id="212" name="Google Shape;212;gb14496d86b_2_853"/>
            <p:cNvSpPr/>
            <p:nvPr/>
          </p:nvSpPr>
          <p:spPr>
            <a:xfrm>
              <a:off x="1192774" y="3683931"/>
              <a:ext cx="1578300" cy="195300"/>
            </a:xfrm>
            <a:prstGeom prst="rect">
              <a:avLst/>
            </a:prstGeom>
            <a:solidFill>
              <a:srgbClr val="F9EDB9"/>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600" u="none" cap="none" strike="noStrike">
                  <a:solidFill>
                    <a:srgbClr val="294A82"/>
                  </a:solidFill>
                  <a:latin typeface="Arial"/>
                  <a:ea typeface="Arial"/>
                  <a:cs typeface="Arial"/>
                  <a:sym typeface="Arial"/>
                </a:rPr>
                <a:t>Type of APM</a:t>
              </a:r>
              <a:endParaRPr/>
            </a:p>
          </p:txBody>
        </p:sp>
        <p:sp>
          <p:nvSpPr>
            <p:cNvPr id="213" name="Google Shape;213;gb14496d86b_2_853"/>
            <p:cNvSpPr/>
            <p:nvPr/>
          </p:nvSpPr>
          <p:spPr>
            <a:xfrm>
              <a:off x="644107" y="3955559"/>
              <a:ext cx="2675700" cy="306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Other: </a:t>
              </a:r>
              <a:endParaRPr/>
            </a:p>
            <a:p>
              <a:pPr indent="0" lvl="0" marL="0" marR="0" rtl="0" algn="l">
                <a:lnSpc>
                  <a:spcPct val="100000"/>
                </a:lnSpc>
                <a:spcBef>
                  <a:spcPts val="600"/>
                </a:spcBef>
                <a:spcAft>
                  <a:spcPts val="0"/>
                </a:spcAft>
                <a:buNone/>
              </a:pPr>
              <a:r>
                <a:rPr b="0" i="1" lang="en-US" sz="1400" u="none" cap="none" strike="noStrike">
                  <a:solidFill>
                    <a:srgbClr val="000000"/>
                  </a:solidFill>
                  <a:latin typeface="Arial"/>
                  <a:ea typeface="Arial"/>
                  <a:cs typeface="Arial"/>
                  <a:sym typeface="Arial"/>
                </a:rPr>
                <a:t>Specific adjusted care coordination Per Member Per Month (PMPMs) level-based</a:t>
              </a:r>
              <a:endParaRPr/>
            </a:p>
            <a:p>
              <a:pPr indent="0" lvl="0" marL="0" marR="0" rtl="0" algn="l">
                <a:lnSpc>
                  <a:spcPct val="100000"/>
                </a:lnSpc>
                <a:spcBef>
                  <a:spcPts val="600"/>
                </a:spcBef>
                <a:spcAft>
                  <a:spcPts val="0"/>
                </a:spcAft>
                <a:buNone/>
              </a:pPr>
              <a:r>
                <a:t/>
              </a:r>
              <a:endParaRPr b="1" i="0" sz="1400" u="none" cap="none" strike="noStrike">
                <a:solidFill>
                  <a:srgbClr val="004986"/>
                </a:solidFill>
                <a:latin typeface="Arial"/>
                <a:ea typeface="Arial"/>
                <a:cs typeface="Arial"/>
                <a:sym typeface="Arial"/>
              </a:endParaRPr>
            </a:p>
            <a:p>
              <a:pPr indent="0" lvl="0" marL="0" marR="0" rtl="0" algn="l">
                <a:lnSpc>
                  <a:spcPct val="100000"/>
                </a:lnSpc>
                <a:spcBef>
                  <a:spcPts val="600"/>
                </a:spcBef>
                <a:spcAft>
                  <a:spcPts val="0"/>
                </a:spcAft>
                <a:buNone/>
              </a:pPr>
              <a:r>
                <a:t/>
              </a:r>
              <a:endParaRPr b="1" i="0" sz="1400" u="none" cap="none" strike="noStrike">
                <a:solidFill>
                  <a:srgbClr val="004986"/>
                </a:solidFill>
                <a:latin typeface="Arial"/>
                <a:ea typeface="Arial"/>
                <a:cs typeface="Arial"/>
                <a:sym typeface="Arial"/>
              </a:endParaRPr>
            </a:p>
            <a:p>
              <a:pPr indent="0" lvl="0" marL="0" marR="0" rtl="0" algn="l">
                <a:lnSpc>
                  <a:spcPct val="100000"/>
                </a:lnSpc>
                <a:spcBef>
                  <a:spcPts val="600"/>
                </a:spcBef>
                <a:spcAft>
                  <a:spcPts val="0"/>
                </a:spcAft>
                <a:buNone/>
              </a:pPr>
              <a:r>
                <a:rPr b="1" i="0" lang="en-US" sz="1400" u="none" cap="none" strike="noStrike">
                  <a:solidFill>
                    <a:srgbClr val="004986"/>
                  </a:solidFill>
                  <a:latin typeface="Arial"/>
                  <a:ea typeface="Arial"/>
                  <a:cs typeface="Arial"/>
                  <a:sym typeface="Arial"/>
                </a:rPr>
                <a:t>Children and pregnant women at Level 2 &amp; Level 3 are referred/receive care coordination services from a Medicaid enrolled InCK provider.  </a:t>
              </a:r>
              <a:endParaRPr/>
            </a:p>
            <a:p>
              <a:pPr indent="-28575" lvl="0" marL="117475" marR="0" rtl="0" algn="l">
                <a:lnSpc>
                  <a:spcPct val="100000"/>
                </a:lnSpc>
                <a:spcBef>
                  <a:spcPts val="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None/>
              </a:pPr>
              <a:r>
                <a:t/>
              </a:r>
              <a:endParaRPr b="1" i="0" sz="1400" u="none" cap="none" strike="noStrike">
                <a:solidFill>
                  <a:srgbClr val="004986"/>
                </a:solidFill>
                <a:latin typeface="Arial"/>
                <a:ea typeface="Arial"/>
                <a:cs typeface="Arial"/>
                <a:sym typeface="Arial"/>
              </a:endParaRPr>
            </a:p>
            <a:p>
              <a:pPr indent="0" lvl="0" marL="0" marR="0" rtl="0" algn="l">
                <a:lnSpc>
                  <a:spcPct val="100000"/>
                </a:lnSpc>
                <a:spcBef>
                  <a:spcPts val="60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4" name="Google Shape;214;gb14496d86b_2_853"/>
          <p:cNvGrpSpPr/>
          <p:nvPr/>
        </p:nvGrpSpPr>
        <p:grpSpPr>
          <a:xfrm>
            <a:off x="4821694" y="1579176"/>
            <a:ext cx="2698558" cy="3789226"/>
            <a:chOff x="564983" y="3529857"/>
            <a:chExt cx="2834024" cy="3007800"/>
          </a:xfrm>
        </p:grpSpPr>
        <p:sp>
          <p:nvSpPr>
            <p:cNvPr id="215" name="Google Shape;215;gb14496d86b_2_853"/>
            <p:cNvSpPr/>
            <p:nvPr/>
          </p:nvSpPr>
          <p:spPr>
            <a:xfrm>
              <a:off x="564983" y="3529857"/>
              <a:ext cx="2833800" cy="3007800"/>
            </a:xfrm>
            <a:prstGeom prst="roundRect">
              <a:avLst>
                <a:gd fmla="val 16667" name="adj"/>
              </a:avLst>
            </a:prstGeom>
            <a:noFill/>
            <a:ln cap="flat" cmpd="sng" w="38100">
              <a:solidFill>
                <a:srgbClr val="6692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200" u="none" cap="none" strike="noStrike">
                <a:solidFill>
                  <a:srgbClr val="FFFFFF"/>
                </a:solidFill>
                <a:latin typeface="Arial"/>
                <a:ea typeface="Arial"/>
                <a:cs typeface="Arial"/>
                <a:sym typeface="Arial"/>
              </a:endParaRPr>
            </a:p>
          </p:txBody>
        </p:sp>
        <p:sp>
          <p:nvSpPr>
            <p:cNvPr id="216" name="Google Shape;216;gb14496d86b_2_853"/>
            <p:cNvSpPr/>
            <p:nvPr/>
          </p:nvSpPr>
          <p:spPr>
            <a:xfrm>
              <a:off x="844077" y="3671319"/>
              <a:ext cx="2289600" cy="195300"/>
            </a:xfrm>
            <a:prstGeom prst="rect">
              <a:avLst/>
            </a:prstGeom>
            <a:solidFill>
              <a:srgbClr val="F9EDB9"/>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600" u="none" cap="none" strike="noStrike">
                  <a:solidFill>
                    <a:srgbClr val="294A82"/>
                  </a:solidFill>
                  <a:latin typeface="Arial"/>
                  <a:ea typeface="Arial"/>
                  <a:cs typeface="Arial"/>
                  <a:sym typeface="Arial"/>
                </a:rPr>
                <a:t>Risk Stratification</a:t>
              </a:r>
              <a:endParaRPr/>
            </a:p>
          </p:txBody>
        </p:sp>
        <p:sp>
          <p:nvSpPr>
            <p:cNvPr id="217" name="Google Shape;217;gb14496d86b_2_853"/>
            <p:cNvSpPr/>
            <p:nvPr/>
          </p:nvSpPr>
          <p:spPr>
            <a:xfrm>
              <a:off x="644107" y="3940256"/>
              <a:ext cx="2754900" cy="24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8" name="Google Shape;218;gb14496d86b_2_853"/>
          <p:cNvGrpSpPr/>
          <p:nvPr/>
        </p:nvGrpSpPr>
        <p:grpSpPr>
          <a:xfrm>
            <a:off x="7710439" y="1543280"/>
            <a:ext cx="2698344" cy="3789226"/>
            <a:chOff x="564983" y="3529857"/>
            <a:chExt cx="2833800" cy="3007800"/>
          </a:xfrm>
        </p:grpSpPr>
        <p:sp>
          <p:nvSpPr>
            <p:cNvPr id="219" name="Google Shape;219;gb14496d86b_2_853"/>
            <p:cNvSpPr/>
            <p:nvPr/>
          </p:nvSpPr>
          <p:spPr>
            <a:xfrm>
              <a:off x="564983" y="3529857"/>
              <a:ext cx="2833800" cy="3007800"/>
            </a:xfrm>
            <a:prstGeom prst="roundRect">
              <a:avLst>
                <a:gd fmla="val 16667" name="adj"/>
              </a:avLst>
            </a:prstGeom>
            <a:noFill/>
            <a:ln cap="flat" cmpd="sng" w="38100">
              <a:solidFill>
                <a:srgbClr val="6692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200" u="none" cap="none" strike="noStrike">
                <a:solidFill>
                  <a:srgbClr val="FFFFFF"/>
                </a:solidFill>
                <a:latin typeface="Arial"/>
                <a:ea typeface="Arial"/>
                <a:cs typeface="Arial"/>
                <a:sym typeface="Arial"/>
              </a:endParaRPr>
            </a:p>
          </p:txBody>
        </p:sp>
        <p:sp>
          <p:nvSpPr>
            <p:cNvPr id="220" name="Google Shape;220;gb14496d86b_2_853"/>
            <p:cNvSpPr/>
            <p:nvPr/>
          </p:nvSpPr>
          <p:spPr>
            <a:xfrm>
              <a:off x="1050733" y="3699811"/>
              <a:ext cx="2010600" cy="195300"/>
            </a:xfrm>
            <a:prstGeom prst="rect">
              <a:avLst/>
            </a:prstGeom>
            <a:solidFill>
              <a:srgbClr val="F9EDB9"/>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600" u="none" cap="none" strike="noStrike">
                  <a:solidFill>
                    <a:srgbClr val="294A82"/>
                  </a:solidFill>
                  <a:latin typeface="Arial"/>
                  <a:ea typeface="Arial"/>
                  <a:cs typeface="Arial"/>
                  <a:sym typeface="Arial"/>
                </a:rPr>
                <a:t>Quality Measures</a:t>
              </a:r>
              <a:endParaRPr/>
            </a:p>
          </p:txBody>
        </p:sp>
      </p:grpSp>
      <p:sp>
        <p:nvSpPr>
          <p:cNvPr id="221" name="Google Shape;221;gb14496d86b_2_853"/>
          <p:cNvSpPr/>
          <p:nvPr/>
        </p:nvSpPr>
        <p:spPr>
          <a:xfrm>
            <a:off x="5118449" y="2121301"/>
            <a:ext cx="21801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Service Integration Level (SIL) level of severity determined through risk stratification</a:t>
            </a:r>
            <a:endParaRPr/>
          </a:p>
        </p:txBody>
      </p:sp>
      <p:sp>
        <p:nvSpPr>
          <p:cNvPr id="222" name="Google Shape;222;gb14496d86b_2_853"/>
          <p:cNvSpPr/>
          <p:nvPr/>
        </p:nvSpPr>
        <p:spPr>
          <a:xfrm>
            <a:off x="5087419" y="3756926"/>
            <a:ext cx="21492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rgbClr val="004986"/>
                </a:solidFill>
                <a:latin typeface="Arial"/>
                <a:ea typeface="Arial"/>
                <a:cs typeface="Arial"/>
                <a:sym typeface="Arial"/>
              </a:rPr>
              <a:t>Tracking of SIL movement providers</a:t>
            </a:r>
            <a:endParaRPr/>
          </a:p>
          <a:p>
            <a:pPr indent="0" lvl="0" marL="0" marR="0" rtl="0" algn="l">
              <a:lnSpc>
                <a:spcPct val="100000"/>
              </a:lnSpc>
              <a:spcBef>
                <a:spcPts val="0"/>
              </a:spcBef>
              <a:spcAft>
                <a:spcPts val="0"/>
              </a:spcAft>
              <a:buNone/>
            </a:pPr>
            <a:r>
              <a:rPr b="1" i="0" lang="en-US" sz="1400" u="none" cap="none" strike="noStrike">
                <a:solidFill>
                  <a:srgbClr val="004986"/>
                </a:solidFill>
                <a:latin typeface="Arial"/>
                <a:ea typeface="Arial"/>
                <a:cs typeface="Arial"/>
                <a:sym typeface="Arial"/>
              </a:rPr>
              <a:t>base notion of success within the system</a:t>
            </a:r>
            <a:r>
              <a:rPr b="1" i="0" lang="en-US" sz="1400" u="none" cap="none" strike="noStrike">
                <a:solidFill>
                  <a:srgbClr val="294A82"/>
                </a:solidFill>
                <a:latin typeface="Arial"/>
                <a:ea typeface="Arial"/>
                <a:cs typeface="Arial"/>
                <a:sym typeface="Arial"/>
              </a:rPr>
              <a:t>. </a:t>
            </a:r>
            <a:endParaRPr/>
          </a:p>
        </p:txBody>
      </p:sp>
      <p:sp>
        <p:nvSpPr>
          <p:cNvPr id="223" name="Google Shape;223;gb14496d86b_2_853"/>
          <p:cNvSpPr/>
          <p:nvPr/>
        </p:nvSpPr>
        <p:spPr>
          <a:xfrm>
            <a:off x="7785758" y="2096385"/>
            <a:ext cx="2547600" cy="33240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4986"/>
              </a:buClr>
              <a:buSzPts val="1400"/>
              <a:buFont typeface="Arial"/>
              <a:buChar char="•"/>
            </a:pPr>
            <a:r>
              <a:rPr b="1" i="0" lang="en-US" sz="1400" u="none" cap="none" strike="noStrike">
                <a:solidFill>
                  <a:srgbClr val="004986"/>
                </a:solidFill>
                <a:latin typeface="Arial"/>
                <a:ea typeface="Arial"/>
                <a:cs typeface="Arial"/>
                <a:sym typeface="Arial"/>
              </a:rPr>
              <a:t>Reduce avoidable hospitalizations/ER visits</a:t>
            </a:r>
            <a:endParaRPr/>
          </a:p>
          <a:p>
            <a:pPr indent="-171450" lvl="0" marL="171450" marR="0" rtl="0" algn="l">
              <a:lnSpc>
                <a:spcPct val="100000"/>
              </a:lnSpc>
              <a:spcBef>
                <a:spcPts val="0"/>
              </a:spcBef>
              <a:spcAft>
                <a:spcPts val="0"/>
              </a:spcAft>
              <a:buClr>
                <a:srgbClr val="004986"/>
              </a:buClr>
              <a:buSzPts val="1400"/>
              <a:buFont typeface="Arial"/>
              <a:buChar char="•"/>
            </a:pPr>
            <a:r>
              <a:rPr b="1" i="0" lang="en-US" sz="1400" u="none" cap="none" strike="noStrike">
                <a:solidFill>
                  <a:srgbClr val="004986"/>
                </a:solidFill>
                <a:latin typeface="Arial"/>
                <a:ea typeface="Arial"/>
                <a:cs typeface="Arial"/>
                <a:sym typeface="Arial"/>
              </a:rPr>
              <a:t>Developmental and behavioral health screening in primary care, including trauma screening</a:t>
            </a:r>
            <a:endParaRPr/>
          </a:p>
          <a:p>
            <a:pPr indent="-171450" lvl="0" marL="171450" marR="0" rtl="0" algn="l">
              <a:lnSpc>
                <a:spcPct val="100000"/>
              </a:lnSpc>
              <a:spcBef>
                <a:spcPts val="0"/>
              </a:spcBef>
              <a:spcAft>
                <a:spcPts val="0"/>
              </a:spcAft>
              <a:buClr>
                <a:srgbClr val="004986"/>
              </a:buClr>
              <a:buSzPts val="1400"/>
              <a:buFont typeface="Arial"/>
              <a:buChar char="•"/>
            </a:pPr>
            <a:r>
              <a:rPr b="1" i="0" lang="en-US" sz="1400" u="none" cap="none" strike="noStrike">
                <a:solidFill>
                  <a:srgbClr val="004986"/>
                </a:solidFill>
                <a:latin typeface="Arial"/>
                <a:ea typeface="Arial"/>
                <a:cs typeface="Arial"/>
                <a:sym typeface="Arial"/>
              </a:rPr>
              <a:t>Reduce referrals to DCF, juvenile justice</a:t>
            </a:r>
            <a:endParaRPr/>
          </a:p>
          <a:p>
            <a:pPr indent="-171450" lvl="0" marL="171450" marR="0" rtl="0" algn="l">
              <a:lnSpc>
                <a:spcPct val="100000"/>
              </a:lnSpc>
              <a:spcBef>
                <a:spcPts val="0"/>
              </a:spcBef>
              <a:spcAft>
                <a:spcPts val="0"/>
              </a:spcAft>
              <a:buClr>
                <a:srgbClr val="004986"/>
              </a:buClr>
              <a:buSzPts val="1400"/>
              <a:buFont typeface="Arial"/>
              <a:buChar char="•"/>
            </a:pPr>
            <a:r>
              <a:rPr b="1" i="0" lang="en-US" sz="1400" u="none" cap="none" strike="noStrike">
                <a:solidFill>
                  <a:srgbClr val="004986"/>
                </a:solidFill>
                <a:latin typeface="Arial"/>
                <a:ea typeface="Arial"/>
                <a:cs typeface="Arial"/>
                <a:sym typeface="Arial"/>
              </a:rPr>
              <a:t>Reduce chronic absenteeism</a:t>
            </a:r>
            <a:endParaRPr/>
          </a:p>
          <a:p>
            <a:pPr indent="-171450" lvl="0" marL="171450" marR="0" rtl="0" algn="l">
              <a:lnSpc>
                <a:spcPct val="100000"/>
              </a:lnSpc>
              <a:spcBef>
                <a:spcPts val="0"/>
              </a:spcBef>
              <a:spcAft>
                <a:spcPts val="0"/>
              </a:spcAft>
              <a:buClr>
                <a:srgbClr val="004986"/>
              </a:buClr>
              <a:buSzPts val="1400"/>
              <a:buFont typeface="Arial"/>
              <a:buChar char="•"/>
            </a:pPr>
            <a:r>
              <a:rPr b="1" i="0" lang="en-US" sz="1400" u="none" cap="none" strike="noStrike">
                <a:solidFill>
                  <a:srgbClr val="004986"/>
                </a:solidFill>
                <a:latin typeface="Arial"/>
                <a:ea typeface="Arial"/>
                <a:cs typeface="Arial"/>
                <a:sym typeface="Arial"/>
              </a:rPr>
              <a:t>Improve family well-being</a:t>
            </a:r>
            <a:endParaRPr/>
          </a:p>
          <a:p>
            <a:pPr indent="-171450" lvl="0" marL="171450" marR="0" rtl="0" algn="l">
              <a:lnSpc>
                <a:spcPct val="100000"/>
              </a:lnSpc>
              <a:spcBef>
                <a:spcPts val="0"/>
              </a:spcBef>
              <a:spcAft>
                <a:spcPts val="0"/>
              </a:spcAft>
              <a:buClr>
                <a:srgbClr val="004986"/>
              </a:buClr>
              <a:buSzPts val="1400"/>
              <a:buFont typeface="Arial"/>
              <a:buChar char="•"/>
            </a:pPr>
            <a:r>
              <a:rPr b="1" i="0" lang="en-US" sz="1400" u="none" cap="none" strike="noStrike">
                <a:solidFill>
                  <a:srgbClr val="004986"/>
                </a:solidFill>
                <a:latin typeface="Arial"/>
                <a:ea typeface="Arial"/>
                <a:cs typeface="Arial"/>
                <a:sym typeface="Arial"/>
              </a:rPr>
              <a:t>Improve Housing stability</a:t>
            </a:r>
            <a:endParaRPr/>
          </a:p>
          <a:p>
            <a:pPr indent="-171450" lvl="0" marL="171450" marR="0" rtl="0" algn="l">
              <a:lnSpc>
                <a:spcPct val="100000"/>
              </a:lnSpc>
              <a:spcBef>
                <a:spcPts val="0"/>
              </a:spcBef>
              <a:spcAft>
                <a:spcPts val="0"/>
              </a:spcAft>
              <a:buClr>
                <a:srgbClr val="004986"/>
              </a:buClr>
              <a:buSzPts val="1400"/>
              <a:buFont typeface="Arial"/>
              <a:buChar char="•"/>
            </a:pPr>
            <a:r>
              <a:rPr b="1" i="0" lang="en-US" sz="1400" u="none" cap="none" strike="noStrike">
                <a:solidFill>
                  <a:srgbClr val="004986"/>
                </a:solidFill>
                <a:latin typeface="Arial"/>
                <a:ea typeface="Arial"/>
                <a:cs typeface="Arial"/>
                <a:sym typeface="Arial"/>
              </a:rPr>
              <a:t>Improve Food security</a:t>
            </a:r>
            <a:endParaRPr/>
          </a:p>
          <a:p>
            <a:pPr indent="-82550" lvl="0" marL="1714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4986"/>
              </a:solidFill>
              <a:latin typeface="Arial"/>
              <a:ea typeface="Arial"/>
              <a:cs typeface="Arial"/>
              <a:sym typeface="Arial"/>
            </a:endParaRPr>
          </a:p>
        </p:txBody>
      </p:sp>
      <p:pic>
        <p:nvPicPr>
          <p:cNvPr id="224" name="Google Shape;224;gb14496d86b_2_853"/>
          <p:cNvPicPr preferRelativeResize="0"/>
          <p:nvPr/>
        </p:nvPicPr>
        <p:blipFill rotWithShape="1">
          <a:blip r:embed="rId3">
            <a:alphaModFix/>
          </a:blip>
          <a:srcRect b="0" l="0" r="0" t="0"/>
          <a:stretch/>
        </p:blipFill>
        <p:spPr>
          <a:xfrm>
            <a:off x="424353" y="6042402"/>
            <a:ext cx="1533247" cy="815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Sheryl McNamee</dc:creator>
</cp:coreProperties>
</file>